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1336" r:id="rId2"/>
    <p:sldId id="1516" r:id="rId3"/>
    <p:sldId id="1438" r:id="rId4"/>
    <p:sldId id="1430" r:id="rId5"/>
    <p:sldId id="1466" r:id="rId6"/>
    <p:sldId id="1549" r:id="rId7"/>
    <p:sldId id="1550" r:id="rId8"/>
    <p:sldId id="1548" r:id="rId9"/>
    <p:sldId id="1556" r:id="rId10"/>
    <p:sldId id="1551" r:id="rId11"/>
    <p:sldId id="1552" r:id="rId12"/>
    <p:sldId id="1553" r:id="rId13"/>
    <p:sldId id="1554" r:id="rId14"/>
    <p:sldId id="1555" r:id="rId15"/>
    <p:sldId id="1541" r:id="rId16"/>
    <p:sldId id="1542" r:id="rId17"/>
    <p:sldId id="1543" r:id="rId18"/>
    <p:sldId id="1544" r:id="rId19"/>
    <p:sldId id="1545" r:id="rId20"/>
    <p:sldId id="1546" r:id="rId21"/>
    <p:sldId id="1547" r:id="rId22"/>
    <p:sldId id="1521" r:id="rId23"/>
    <p:sldId id="1401" r:id="rId24"/>
    <p:sldId id="1427" r:id="rId25"/>
  </p:sldIdLst>
  <p:sldSz cx="12192000" cy="6858000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섭" initials="김" lastIdx="2" clrIdx="0">
    <p:extLst>
      <p:ext uri="{19B8F6BF-5375-455C-9EA6-DF929625EA0E}">
        <p15:presenceInfo xmlns:p15="http://schemas.microsoft.com/office/powerpoint/2012/main" userId="S::201402340@o.cnu.ac.kr::dac379c0-7562-45b9-8498-e346852193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6AAC5"/>
    <a:srgbClr val="8373FD"/>
    <a:srgbClr val="4F81BD"/>
    <a:srgbClr val="C0504D"/>
    <a:srgbClr val="FFFFFF"/>
    <a:srgbClr val="FBE5D6"/>
    <a:srgbClr val="D99694"/>
    <a:srgbClr val="D9D9D9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02" autoAdjust="0"/>
  </p:normalViewPr>
  <p:slideViewPr>
    <p:cSldViewPr>
      <p:cViewPr varScale="1">
        <p:scale>
          <a:sx n="103" d="100"/>
          <a:sy n="103" d="100"/>
        </p:scale>
        <p:origin x="912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257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90" d="100"/>
        <a:sy n="90" d="100"/>
      </p:scale>
      <p:origin x="0" y="-19324"/>
    </p:cViewPr>
  </p:sorterViewPr>
  <p:notesViewPr>
    <p:cSldViewPr>
      <p:cViewPr varScale="1">
        <p:scale>
          <a:sx n="115" d="100"/>
          <a:sy n="115" d="100"/>
        </p:scale>
        <p:origin x="2130" y="96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9" y="0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/>
          <a:lstStyle>
            <a:lvl1pPr algn="r">
              <a:defRPr sz="1200"/>
            </a:lvl1pPr>
          </a:lstStyle>
          <a:p>
            <a:fld id="{466F0644-6A69-40A8-BC47-8214A4F55989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66" tIns="47433" rIns="94866" bIns="47433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4" y="3228896"/>
            <a:ext cx="7942580" cy="3058954"/>
          </a:xfrm>
          <a:prstGeom prst="rect">
            <a:avLst/>
          </a:prstGeom>
        </p:spPr>
        <p:txBody>
          <a:bodyPr vert="horz" lIns="94866" tIns="47433" rIns="94866" bIns="4743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9" y="6456612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 anchor="b"/>
          <a:lstStyle>
            <a:lvl1pPr algn="r">
              <a:defRPr sz="1200"/>
            </a:lvl1pPr>
          </a:lstStyle>
          <a:p>
            <a:fld id="{AF340038-D6DF-41B3-A520-27C99775E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009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7407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8442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484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981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7226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071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47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8557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Pixel_wise.py </a:t>
            </a:r>
            <a:r>
              <a:rPr lang="ko-KR" altLang="en-US" dirty="0"/>
              <a:t>코드 켜기 이거는 코드 전체 줌</a:t>
            </a:r>
            <a:r>
              <a:rPr lang="en-US" altLang="ko-KR" dirty="0"/>
              <a:t>, </a:t>
            </a:r>
            <a:r>
              <a:rPr lang="ko-KR" altLang="en-US" dirty="0"/>
              <a:t>전체 다 그림 보여주게 되어있으니 선택해서 줄여도 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9596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A20C5-7317-B021-2DBF-CECA1B92D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91A2C4-AAD5-0233-64B5-F3D87823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5DA64B-1C4A-CDB2-D809-7352EB1C7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153F2F-EFAA-9552-C2CB-52B324469D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101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5DE8F-3BED-87EF-6D03-D5AE8C7A5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1DAB75-A46B-95A1-EEF6-E3B9C92AC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255981-F4C1-CB32-1AD9-0B4BB8DDE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대조비가 높다는 것은 이미지의 픽셀 값의 최댓값과 최솟값의 차이가 크면서 픽셀들이 고르게 분포되었다는 것을 뜻함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My_histogram</a:t>
            </a:r>
            <a:r>
              <a:rPr lang="en-US" altLang="ko-KR" dirty="0"/>
              <a:t> </a:t>
            </a:r>
            <a:r>
              <a:rPr lang="ko-KR" altLang="en-US" dirty="0"/>
              <a:t>코드 띄우기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2B22B-8E51-B491-B85F-0E51BE5C5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646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1CE6C-A465-3B51-A46A-803E63684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F809F5-0C04-5FE9-FF79-14919D516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170E69-2A4E-26A0-4314-226AD84F2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대조비가 높다는 것은 이미지의 픽셀 값의 최댓값과 최솟값의 차이가 크면서 픽셀들이 고르게 분포되었다는 것을 뜻함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My_hist_stretching</a:t>
            </a:r>
            <a:r>
              <a:rPr lang="en-US" altLang="ko-KR" dirty="0"/>
              <a:t> </a:t>
            </a:r>
            <a:r>
              <a:rPr lang="ko-KR" altLang="en-US" dirty="0"/>
              <a:t>코드 띄우기</a:t>
            </a:r>
            <a:r>
              <a:rPr lang="en-US" altLang="ko-KR" dirty="0"/>
              <a:t>, ???</a:t>
            </a:r>
            <a:r>
              <a:rPr lang="ko-KR" altLang="en-US" dirty="0"/>
              <a:t>채우게 시키기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21F375-043C-8F59-7F0C-3ADB918F0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904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my_hist_equal.py </a:t>
            </a:r>
            <a:r>
              <a:rPr lang="ko-KR" altLang="en-US" dirty="0"/>
              <a:t>파일 코드 대략적으로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728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5410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868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그림 6" descr="텍스트, 장면, 도박장, 방이(가) 표시된 사진&#10;&#10;자동 생성된 설명">
            <a:extLst>
              <a:ext uri="{FF2B5EF4-FFF2-40B4-BE49-F238E27FC236}">
                <a16:creationId xmlns:a16="http://schemas.microsoft.com/office/drawing/2014/main" id="{7110E9BF-A617-0EB8-1F0D-39D8F3F1D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8"/>
          <a:stretch/>
        </p:blipFill>
        <p:spPr>
          <a:xfrm>
            <a:off x="11683480" y="6356313"/>
            <a:ext cx="468141" cy="4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0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152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8422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336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50" y="692696"/>
            <a:ext cx="11713301" cy="5616624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259968" y="10633"/>
            <a:ext cx="952361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2945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fld id="{407CA21D-4252-4252-98EA-AE35162510B2}" type="slidenum">
              <a:rPr lang="en-US" altLang="ko-KR" sz="1600" smtClean="0">
                <a:solidFill>
                  <a:srgbClr val="003366"/>
                </a:solidFill>
              </a:rPr>
              <a:pPr algn="ctr" eaLnBrk="1" hangingPunct="1">
                <a:spcBef>
                  <a:spcPct val="0"/>
                </a:spcBef>
              </a:pPr>
              <a:t>‹#›</a:t>
            </a:fld>
            <a:endParaRPr lang="en-US" altLang="ko-KR" sz="1600" dirty="0">
              <a:solidFill>
                <a:srgbClr val="003366"/>
              </a:solidFill>
            </a:endParaRPr>
          </a:p>
        </p:txBody>
      </p:sp>
      <p:pic>
        <p:nvPicPr>
          <p:cNvPr id="15" name="그림 14" descr="텍스트, 장면, 도박장, 방이(가) 표시된 사진&#10;&#10;자동 생성된 설명">
            <a:extLst>
              <a:ext uri="{FF2B5EF4-FFF2-40B4-BE49-F238E27FC236}">
                <a16:creationId xmlns:a16="http://schemas.microsoft.com/office/drawing/2014/main" id="{BB1F7B45-4211-15EA-8386-B662E97247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8"/>
          <a:stretch/>
        </p:blipFill>
        <p:spPr>
          <a:xfrm>
            <a:off x="11683480" y="6356313"/>
            <a:ext cx="468141" cy="4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3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18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233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8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75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36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705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018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F803D-A5FE-4B77-B4CB-23514FFCCD2F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9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jh99345@gmail.com" TargetMode="External"/><Relationship Id="rId2" Type="http://schemas.openxmlformats.org/officeDocument/2006/relationships/hyperlink" Target="http://e-learn.cnu.ac.k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oghon85@naver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em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5.emf"/><Relationship Id="rId5" Type="http://schemas.openxmlformats.org/officeDocument/2006/relationships/image" Target="../media/image20.png"/><Relationship Id="rId15" Type="http://schemas.openxmlformats.org/officeDocument/2006/relationships/image" Target="../media/image29.emf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665412" y="836712"/>
            <a:ext cx="8856984" cy="256316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3366"/>
                </a:solidFill>
              </a:rPr>
              <a:t>Image</a:t>
            </a:r>
            <a:r>
              <a:rPr lang="ko-KR" altLang="en-US" sz="4800" b="1" dirty="0">
                <a:solidFill>
                  <a:srgbClr val="003366"/>
                </a:solidFill>
              </a:rPr>
              <a:t> </a:t>
            </a:r>
            <a:r>
              <a:rPr lang="en-US" altLang="ko-KR" sz="4800" b="1" dirty="0">
                <a:solidFill>
                  <a:srgbClr val="003366"/>
                </a:solidFill>
              </a:rPr>
              <a:t>Processing</a:t>
            </a:r>
            <a:br>
              <a:rPr lang="en-US" altLang="ko-KR" sz="4800" b="1" dirty="0">
                <a:solidFill>
                  <a:srgbClr val="003366"/>
                </a:solidFill>
              </a:rPr>
            </a:br>
            <a:r>
              <a:rPr lang="ko-KR" altLang="en-US" sz="4800" b="1" dirty="0">
                <a:solidFill>
                  <a:srgbClr val="9AB5E4"/>
                </a:solidFill>
              </a:rPr>
              <a:t>실습</a:t>
            </a:r>
            <a:r>
              <a:rPr lang="en-US" altLang="ko-KR" sz="4800" b="1" dirty="0">
                <a:solidFill>
                  <a:srgbClr val="9AB5E4"/>
                </a:solidFill>
              </a:rPr>
              <a:t> 3</a:t>
            </a:r>
            <a:r>
              <a:rPr lang="ko-KR" altLang="en-US" sz="4800" b="1" dirty="0">
                <a:solidFill>
                  <a:srgbClr val="9AB5E4"/>
                </a:solidFill>
              </a:rPr>
              <a:t>주차</a:t>
            </a:r>
            <a:endParaRPr lang="en-SG" sz="4800" b="1" dirty="0">
              <a:solidFill>
                <a:srgbClr val="9AB5E4"/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BA78CCAD-79EC-4B7B-A8BA-3C3FE1214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1456" y="4005120"/>
            <a:ext cx="8064896" cy="17526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</a:rPr>
              <a:t>정 주 헌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r>
              <a:rPr lang="en-US" altLang="ko-KR" sz="2400" dirty="0"/>
              <a:t>Department of Computer Science and Engineering</a:t>
            </a:r>
          </a:p>
          <a:p>
            <a:r>
              <a:rPr lang="en-US" altLang="ko-KR" sz="2400" b="1" dirty="0"/>
              <a:t>Chungnam National University, Korea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881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26"/>
    </mc:Choice>
    <mc:Fallback xmlns="">
      <p:transition spd="slow" advTm="345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A46BD-9FF6-9E0C-2D8C-3419DA90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A0AB538-1D12-83F2-F1EC-F240ED27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D58E567-A0C1-A576-0CC6-799F24BE5C38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Image Histogram</a:t>
            </a:r>
          </a:p>
          <a:p>
            <a:pPr lvl="1"/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Histogram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이미지의 픽셀 값의 </a:t>
            </a:r>
            <a:r>
              <a:rPr lang="ko-KR" altLang="en-US" dirty="0">
                <a:solidFill>
                  <a:srgbClr val="FF0000"/>
                </a:solidFill>
              </a:rPr>
              <a:t>분포</a:t>
            </a:r>
            <a:r>
              <a:rPr lang="ko-KR" altLang="en-US" dirty="0"/>
              <a:t>를 표현</a:t>
            </a:r>
            <a:endParaRPr lang="en-US" altLang="ko-KR" dirty="0"/>
          </a:p>
          <a:p>
            <a:pPr lvl="2"/>
            <a:r>
              <a:rPr lang="en-US" altLang="ko-KR" dirty="0"/>
              <a:t>0 ~ 255 </a:t>
            </a:r>
            <a:r>
              <a:rPr lang="ko-KR" altLang="en-US" dirty="0"/>
              <a:t>사이의 픽셀 값이 각각 얼마나 있는지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빈도수</a:t>
            </a:r>
            <a:r>
              <a:rPr lang="en-US" altLang="ko-KR" dirty="0"/>
              <a:t>)</a:t>
            </a:r>
            <a:r>
              <a:rPr lang="ko-KR" altLang="en-US" dirty="0"/>
              <a:t>를 시각적으로 표현한 것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Note: </a:t>
            </a:r>
            <a:r>
              <a:rPr lang="ko-KR" altLang="en-US" dirty="0">
                <a:solidFill>
                  <a:srgbClr val="FF0000"/>
                </a:solidFill>
              </a:rPr>
              <a:t>실습에서는 </a:t>
            </a:r>
            <a:r>
              <a:rPr lang="en-US" altLang="ko-KR" dirty="0">
                <a:solidFill>
                  <a:srgbClr val="FF0000"/>
                </a:solidFill>
              </a:rPr>
              <a:t>gray scale </a:t>
            </a:r>
            <a:r>
              <a:rPr lang="ko-KR" altLang="en-US" dirty="0">
                <a:solidFill>
                  <a:srgbClr val="FF0000"/>
                </a:solidFill>
              </a:rPr>
              <a:t>이미지만 고려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4C28F4-E2D3-326D-6400-582814AA96FB}"/>
              </a:ext>
            </a:extLst>
          </p:cNvPr>
          <p:cNvGrpSpPr/>
          <p:nvPr/>
        </p:nvGrpSpPr>
        <p:grpSpPr>
          <a:xfrm>
            <a:off x="1718885" y="3033296"/>
            <a:ext cx="8754231" cy="3060000"/>
            <a:chOff x="2195020" y="2820804"/>
            <a:chExt cx="8754231" cy="3060000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EE1EDDB-EC22-89D3-6448-85E9C849B206}"/>
                </a:ext>
              </a:extLst>
            </p:cNvPr>
            <p:cNvCxnSpPr>
              <a:cxnSpLocks/>
            </p:cNvCxnSpPr>
            <p:nvPr/>
          </p:nvCxnSpPr>
          <p:spPr>
            <a:xfrm>
              <a:off x="5572985" y="4350804"/>
              <a:ext cx="73352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그림 8" descr="나무, 야외, 포유류, 우드이(가) 표시된 사진&#10;&#10;자동 생성된 설명">
              <a:extLst>
                <a:ext uri="{FF2B5EF4-FFF2-40B4-BE49-F238E27FC236}">
                  <a16:creationId xmlns:a16="http://schemas.microsoft.com/office/drawing/2014/main" id="{879B4E83-584C-1D14-AF6E-0CA94ADC1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020" y="2943194"/>
              <a:ext cx="2815220" cy="2815220"/>
            </a:xfrm>
            <a:prstGeom prst="rect">
              <a:avLst/>
            </a:prstGeom>
          </p:spPr>
        </p:pic>
        <p:pic>
          <p:nvPicPr>
            <p:cNvPr id="10" name="그림 9" descr="차트이(가) 표시된 사진&#10;&#10;자동 생성된 설명">
              <a:extLst>
                <a:ext uri="{FF2B5EF4-FFF2-40B4-BE49-F238E27FC236}">
                  <a16:creationId xmlns:a16="http://schemas.microsoft.com/office/drawing/2014/main" id="{C4132D76-4156-53CA-6847-BEB926D18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251" y="2820804"/>
              <a:ext cx="4080000" cy="30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979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3CF24-0A33-6F44-59DB-96956FEAF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047E422-D2A5-BEA9-85B3-CA7075EA9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124C680-9E7A-D392-DD4C-F0FEF445809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Image Histogram</a:t>
            </a:r>
          </a:p>
          <a:p>
            <a:pPr lvl="1"/>
            <a:r>
              <a:rPr lang="en-US" altLang="ko-KR" dirty="0"/>
              <a:t>Image Histogram</a:t>
            </a:r>
            <a:r>
              <a:rPr lang="ko-KR" altLang="en-US" dirty="0"/>
              <a:t>을 사용하는 이유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이미지의 </a:t>
            </a:r>
            <a:r>
              <a:rPr lang="ko-KR" altLang="en-US" dirty="0">
                <a:solidFill>
                  <a:srgbClr val="FF0000"/>
                </a:solidFill>
              </a:rPr>
              <a:t>분포 정보 </a:t>
            </a:r>
            <a:r>
              <a:rPr lang="ko-KR" altLang="en-US" dirty="0"/>
              <a:t>및 </a:t>
            </a:r>
            <a:r>
              <a:rPr lang="ko-KR" altLang="en-US" dirty="0" err="1">
                <a:solidFill>
                  <a:srgbClr val="FF0000"/>
                </a:solidFill>
              </a:rPr>
              <a:t>대조비</a:t>
            </a:r>
            <a:r>
              <a:rPr lang="ko-KR" altLang="en-US" dirty="0">
                <a:solidFill>
                  <a:srgbClr val="FF0000"/>
                </a:solidFill>
              </a:rPr>
              <a:t> 정보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얻을 수 있다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68135E-4F50-DF51-37D8-BF1AE61F14A2}"/>
              </a:ext>
            </a:extLst>
          </p:cNvPr>
          <p:cNvGrpSpPr/>
          <p:nvPr/>
        </p:nvGrpSpPr>
        <p:grpSpPr>
          <a:xfrm>
            <a:off x="1199776" y="2097027"/>
            <a:ext cx="2880000" cy="4756301"/>
            <a:chOff x="1199776" y="2097027"/>
            <a:chExt cx="2880000" cy="4756301"/>
          </a:xfrm>
        </p:grpSpPr>
        <p:pic>
          <p:nvPicPr>
            <p:cNvPr id="2" name="그림 1" descr="차트이(가) 표시된 사진&#10;&#10;자동 생성된 설명">
              <a:extLst>
                <a:ext uri="{FF2B5EF4-FFF2-40B4-BE49-F238E27FC236}">
                  <a16:creationId xmlns:a16="http://schemas.microsoft.com/office/drawing/2014/main" id="{6180D98E-EA1B-341A-4404-7F740AAAF003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776" y="4693328"/>
              <a:ext cx="2880000" cy="2160000"/>
            </a:xfrm>
            <a:prstGeom prst="rect">
              <a:avLst/>
            </a:prstGeom>
          </p:spPr>
        </p:pic>
        <p:pic>
          <p:nvPicPr>
            <p:cNvPr id="3" name="그림 2" descr="감귤류 과일, 과일, 먹은, 키위이(가) 표시된 사진&#10;&#10;자동 생성된 설명">
              <a:extLst>
                <a:ext uri="{FF2B5EF4-FFF2-40B4-BE49-F238E27FC236}">
                  <a16:creationId xmlns:a16="http://schemas.microsoft.com/office/drawing/2014/main" id="{E40F9FFE-7A2C-7486-0539-F728E1654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776" y="2097027"/>
              <a:ext cx="2304000" cy="216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E505E1-C74A-BD52-F3C4-D407208FFFD3}"/>
                </a:ext>
              </a:extLst>
            </p:cNvPr>
            <p:cNvSpPr txBox="1"/>
            <p:nvPr/>
          </p:nvSpPr>
          <p:spPr>
            <a:xfrm>
              <a:off x="2137074" y="42905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Original</a:t>
              </a:r>
              <a:endParaRPr kumimoji="1" lang="ko-Kore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1A3697-51AC-DFF8-0AC1-C549DB412C00}"/>
              </a:ext>
            </a:extLst>
          </p:cNvPr>
          <p:cNvGrpSpPr/>
          <p:nvPr/>
        </p:nvGrpSpPr>
        <p:grpSpPr>
          <a:xfrm>
            <a:off x="4879017" y="2097027"/>
            <a:ext cx="2880000" cy="4756301"/>
            <a:chOff x="4800730" y="2097027"/>
            <a:chExt cx="2880000" cy="4756301"/>
          </a:xfrm>
        </p:grpSpPr>
        <p:pic>
          <p:nvPicPr>
            <p:cNvPr id="4" name="그림 3" descr="차트이(가) 표시된 사진&#10;&#10;자동 생성된 설명">
              <a:extLst>
                <a:ext uri="{FF2B5EF4-FFF2-40B4-BE49-F238E27FC236}">
                  <a16:creationId xmlns:a16="http://schemas.microsoft.com/office/drawing/2014/main" id="{2767E5DA-2E81-1029-6803-F2ED1B77B0D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730" y="4693328"/>
              <a:ext cx="2880000" cy="2160000"/>
            </a:xfrm>
            <a:prstGeom prst="rect">
              <a:avLst/>
            </a:prstGeom>
          </p:spPr>
        </p:pic>
        <p:pic>
          <p:nvPicPr>
            <p:cNvPr id="5" name="그림 4" descr="감귤류 과일, 과일, 키위이(가) 표시된 사진&#10;&#10;자동 생성된 설명">
              <a:extLst>
                <a:ext uri="{FF2B5EF4-FFF2-40B4-BE49-F238E27FC236}">
                  <a16:creationId xmlns:a16="http://schemas.microsoft.com/office/drawing/2014/main" id="{92628879-8E68-073B-BCE2-C1FE5323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730" y="2097027"/>
              <a:ext cx="2304000" cy="21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B41713-6AA7-099E-2EB2-2ACF37FE563C}"/>
                    </a:ext>
                  </a:extLst>
                </p:cNvPr>
                <p:cNvSpPr txBox="1"/>
                <p:nvPr/>
              </p:nvSpPr>
              <p:spPr>
                <a:xfrm>
                  <a:off x="5768037" y="4290511"/>
                  <a:ext cx="9514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+64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B41713-6AA7-099E-2EB2-2ACF37FE5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8037" y="4290511"/>
                  <a:ext cx="95147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AE96DF-2F67-3D30-AD5A-393D87562BF7}"/>
              </a:ext>
            </a:extLst>
          </p:cNvPr>
          <p:cNvGrpSpPr/>
          <p:nvPr/>
        </p:nvGrpSpPr>
        <p:grpSpPr>
          <a:xfrm>
            <a:off x="8558258" y="2097027"/>
            <a:ext cx="2880000" cy="4756301"/>
            <a:chOff x="8558258" y="2097027"/>
            <a:chExt cx="2880000" cy="4756301"/>
          </a:xfrm>
        </p:grpSpPr>
        <p:pic>
          <p:nvPicPr>
            <p:cNvPr id="14" name="그림 13" descr="감귤류 과일, 과일, 키위이(가) 표시된 사진&#10;&#10;자동 생성된 설명">
              <a:extLst>
                <a:ext uri="{FF2B5EF4-FFF2-40B4-BE49-F238E27FC236}">
                  <a16:creationId xmlns:a16="http://schemas.microsoft.com/office/drawing/2014/main" id="{B94AC7D6-3055-1567-CB19-A5176DC83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258" y="2097027"/>
              <a:ext cx="2304000" cy="216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F1C855-1549-C823-BBB9-AA540343CAF7}"/>
                </a:ext>
              </a:extLst>
            </p:cNvPr>
            <p:cNvSpPr txBox="1"/>
            <p:nvPr/>
          </p:nvSpPr>
          <p:spPr>
            <a:xfrm>
              <a:off x="8832304" y="4290511"/>
              <a:ext cx="2340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High-contrast image</a:t>
              </a:r>
              <a:endParaRPr lang="ko-KR" altLang="en-US" dirty="0"/>
            </a:p>
          </p:txBody>
        </p:sp>
        <p:pic>
          <p:nvPicPr>
            <p:cNvPr id="16" name="그림 15" descr="차트이(가) 표시된 사진&#10;&#10;자동 생성된 설명">
              <a:extLst>
                <a:ext uri="{FF2B5EF4-FFF2-40B4-BE49-F238E27FC236}">
                  <a16:creationId xmlns:a16="http://schemas.microsoft.com/office/drawing/2014/main" id="{C7ED32E0-1032-A142-113A-B2DCD07F0B20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258" y="4693328"/>
              <a:ext cx="2880000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34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C000B-DB5C-A889-CE58-05B8B3820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B91C4B-7018-95A2-C73E-5D52EF67D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529000"/>
            <a:ext cx="1920000" cy="1800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17E0E06-3B86-A849-D9AA-7A0AC45A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실습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03F3F7EA-8D89-EFB0-901B-FDAD7150D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Histogram stretching</a:t>
                </a:r>
              </a:p>
              <a:p>
                <a:pPr lvl="1"/>
                <a:r>
                  <a:rPr lang="en-US" altLang="ko-KR" dirty="0"/>
                  <a:t>Contrast Enhancement(</a:t>
                </a:r>
                <a:r>
                  <a:rPr lang="ko-KR" altLang="en-US" dirty="0" err="1"/>
                  <a:t>대조비</a:t>
                </a:r>
                <a:r>
                  <a:rPr lang="ko-KR" altLang="en-US" dirty="0"/>
                  <a:t> 증가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기법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이미지의 픽셀들 각각에 선형함수를 적용시킴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𝑀𝑎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𝑀𝑖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𝑀𝑖𝑛</m:t>
                        </m:r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𝑀𝑖𝑛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원하는 변경 이미지의 최댓값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원하는 변경 이미지의 최솟값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𝑀𝑎𝑥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현재 이미지의 최댓값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𝑀𝑖𝑛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현재 이미지의 최솟값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현재 픽셀 값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변환된 픽셀 값</a:t>
                </a:r>
                <a:endParaRPr lang="en-US" altLang="ko-KR" dirty="0"/>
              </a:p>
              <a:p>
                <a:pPr marL="914400" lvl="2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03F3F7EA-8D89-EFB0-901B-FDAD7150D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4"/>
                <a:stretch>
                  <a:fillRect l="-937" t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 descr="감귤류 과일, 과일, 키위이(가) 표시된 사진&#10;&#10;자동 생성된 설명">
            <a:extLst>
              <a:ext uri="{FF2B5EF4-FFF2-40B4-BE49-F238E27FC236}">
                <a16:creationId xmlns:a16="http://schemas.microsoft.com/office/drawing/2014/main" id="{297A46B4-2497-8A80-A993-79D0D77E88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619" y="2529000"/>
            <a:ext cx="1920000" cy="1800000"/>
          </a:xfrm>
          <a:prstGeom prst="rect">
            <a:avLst/>
          </a:prstGeom>
        </p:spPr>
      </p:pic>
      <p:pic>
        <p:nvPicPr>
          <p:cNvPr id="23" name="그림 2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A6DABC29-EDE4-45D4-53C2-A8306ACC77C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4293096"/>
            <a:ext cx="2880000" cy="2160000"/>
          </a:xfrm>
          <a:prstGeom prst="rect">
            <a:avLst/>
          </a:prstGeom>
        </p:spPr>
      </p:pic>
      <p:pic>
        <p:nvPicPr>
          <p:cNvPr id="25" name="그림 24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3F5EE181-30A3-DA33-7D10-87293DDFDAB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88" y="4293096"/>
            <a:ext cx="288000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CD175-1A29-B216-D701-FC257F704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E4E50-8C91-239C-5CC5-328AD507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과제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EB49BCDB-D5B7-F973-8416-AA39978D6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Histogram equalization</a:t>
                </a:r>
              </a:p>
              <a:p>
                <a:pPr lvl="1"/>
                <a:r>
                  <a:rPr lang="ko-KR" altLang="en-US" dirty="0"/>
                  <a:t>이미지의 픽셀 값들을 연속 확률 변수</a:t>
                </a:r>
                <a:r>
                  <a:rPr lang="en-US" altLang="ko-KR" dirty="0"/>
                  <a:t>(Contiguous Random Variable)</a:t>
                </a:r>
                <a:r>
                  <a:rPr lang="ko-KR" altLang="en-US" dirty="0"/>
                  <a:t>라고 가정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이미지의 히스토그램을 연속 확률 변수의 확률 밀도 함수</a:t>
                </a:r>
                <a:r>
                  <a:rPr lang="en-US" altLang="ko-KR" dirty="0"/>
                  <a:t>(PDF)</a:t>
                </a:r>
                <a:r>
                  <a:rPr lang="ko-KR" altLang="en-US" dirty="0"/>
                  <a:t>라고 가정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 때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저대비</a:t>
                </a:r>
                <a:r>
                  <a:rPr lang="ko-KR" altLang="en-US" dirty="0"/>
                  <a:t> 이미지의 픽셀 값들을 </a:t>
                </a:r>
                <a:r>
                  <a:rPr lang="ko-KR" altLang="en-US" dirty="0" err="1"/>
                  <a:t>고대비</a:t>
                </a:r>
                <a:r>
                  <a:rPr lang="ko-KR" altLang="en-US" dirty="0"/>
                  <a:t> 이미지의 값들로 바꿔주는 변환 함수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일대일함수이면서 유효 범위에서 미분가능 함수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가 존재한다고 가정</a:t>
                </a:r>
                <a:endParaRPr lang="en-US" altLang="ko-K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EB49BCDB-D5B7-F973-8416-AA39978D6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2"/>
                <a:stretch>
                  <a:fillRect l="-937" t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 descr="도표이(가) 표시된 사진&#10;&#10;자동 생성된 설명">
            <a:extLst>
              <a:ext uri="{FF2B5EF4-FFF2-40B4-BE49-F238E27FC236}">
                <a16:creationId xmlns:a16="http://schemas.microsoft.com/office/drawing/2014/main" id="{BC235D12-6DE0-B7A9-665E-FD4C761D0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22" y="3965437"/>
            <a:ext cx="7596356" cy="23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6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67ED-6928-B499-7EAA-2CE54372D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AB9F018-8B7F-977B-89CB-DCD829C9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6E1DF85-6487-8236-EAB0-29E79BBBB013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Histogram equalization</a:t>
            </a:r>
            <a:endParaRPr lang="en-US" altLang="ko-KR" b="1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800" dirty="0"/>
              <a:t>Histogram</a:t>
            </a:r>
            <a:r>
              <a:rPr lang="ko-KR" altLang="en-US" sz="1800" dirty="0"/>
              <a:t>을 구한다</a:t>
            </a:r>
            <a:r>
              <a:rPr lang="en-US" altLang="ko-KR" sz="1800" dirty="0"/>
              <a:t>.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800" dirty="0"/>
              <a:t>Histogram</a:t>
            </a:r>
            <a:r>
              <a:rPr lang="ko-KR" altLang="en-US" sz="1800" dirty="0"/>
              <a:t>을 총 픽셀로 나눈다</a:t>
            </a:r>
            <a:r>
              <a:rPr lang="en-US" altLang="ko-KR" sz="1800" dirty="0"/>
              <a:t>.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800" dirty="0"/>
              <a:t>누적 분포</a:t>
            </a:r>
            <a:r>
              <a:rPr lang="en-US" altLang="ko-KR" sz="1800" dirty="0"/>
              <a:t>(CDF)</a:t>
            </a:r>
            <a:r>
              <a:rPr lang="ko-KR" altLang="en-US" sz="1800" dirty="0"/>
              <a:t>를 구한다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(my_PDF2CDF)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800" dirty="0"/>
              <a:t>누적 시킨 값에 </a:t>
            </a:r>
            <a:r>
              <a:rPr lang="en-US" altLang="ko-KR" sz="1800" dirty="0"/>
              <a:t>gray level</a:t>
            </a:r>
            <a:r>
              <a:rPr lang="ko-KR" altLang="en-US" sz="1800" dirty="0"/>
              <a:t>의 최댓값</a:t>
            </a:r>
            <a:r>
              <a:rPr lang="en-US" altLang="ko-KR" sz="1800" dirty="0"/>
              <a:t>(255)</a:t>
            </a:r>
            <a:r>
              <a:rPr lang="ko-KR" altLang="en-US" sz="1800" dirty="0"/>
              <a:t>을 곱한다</a:t>
            </a:r>
            <a:r>
              <a:rPr lang="en-US" altLang="ko-KR" sz="1800" dirty="0"/>
              <a:t>.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800" dirty="0"/>
              <a:t>반올림 또는 버림을 하여 정수 값으로 변환한다</a:t>
            </a:r>
            <a:r>
              <a:rPr lang="en-US" altLang="ko-KR" sz="1800" dirty="0"/>
              <a:t>.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800" dirty="0"/>
              <a:t>구해진 정수 값을 사용하여 </a:t>
            </a:r>
            <a:r>
              <a:rPr lang="en-US" altLang="ko-KR" sz="1800" dirty="0"/>
              <a:t>histogram equalization </a:t>
            </a:r>
            <a:r>
              <a:rPr lang="ko-KR" altLang="en-US" sz="1800" dirty="0"/>
              <a:t>결과를 반환한다</a:t>
            </a:r>
            <a:r>
              <a:rPr lang="en-US" altLang="ko-KR" sz="1800" dirty="0"/>
              <a:t>.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3E2796D-C477-08A0-B47A-A072C6AD4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71" y="3632417"/>
            <a:ext cx="8134258" cy="28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39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Histogram equalization</a:t>
            </a:r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가지 이미지</a:t>
            </a:r>
            <a:r>
              <a:rPr lang="en-US" altLang="ko-KR" dirty="0"/>
              <a:t>(original, add, subtract, divide, multiply)</a:t>
            </a:r>
            <a:r>
              <a:rPr lang="ko-KR" altLang="en-US" dirty="0"/>
              <a:t>에 대한 결과 보고서 작성</a:t>
            </a:r>
            <a:endParaRPr lang="en-US" altLang="ko-KR" dirty="0"/>
          </a:p>
          <a:p>
            <a:pPr lvl="1"/>
            <a:r>
              <a:rPr lang="ko-KR" altLang="en-US" dirty="0"/>
              <a:t>작성 내용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가지 이미지에 대한 </a:t>
            </a:r>
            <a:r>
              <a:rPr lang="en-US" altLang="ko-KR" dirty="0">
                <a:solidFill>
                  <a:srgbClr val="FF0000"/>
                </a:solidFill>
              </a:rPr>
              <a:t>equalization </a:t>
            </a:r>
            <a:r>
              <a:rPr lang="ko-KR" altLang="en-US" dirty="0">
                <a:solidFill>
                  <a:srgbClr val="FF0000"/>
                </a:solidFill>
              </a:rPr>
              <a:t>전과 후 이미지 사진 보고서에 첨부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4" name="그림 3" descr="사람, 여성, 야외, 머리이(가) 표시된 사진&#10;&#10;자동 생성된 설명">
            <a:extLst>
              <a:ext uri="{FF2B5EF4-FFF2-40B4-BE49-F238E27FC236}">
                <a16:creationId xmlns:a16="http://schemas.microsoft.com/office/drawing/2014/main" id="{61998260-B0C0-6BFE-91A6-F80688869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833" y="3273740"/>
            <a:ext cx="1800000" cy="1800000"/>
          </a:xfrm>
          <a:prstGeom prst="rect">
            <a:avLst/>
          </a:prstGeom>
        </p:spPr>
      </p:pic>
      <p:pic>
        <p:nvPicPr>
          <p:cNvPr id="5" name="그림 4" descr="사람, 여성, 화이트, 머리이(가) 표시된 사진&#10;&#10;자동 생성된 설명">
            <a:extLst>
              <a:ext uri="{FF2B5EF4-FFF2-40B4-BE49-F238E27FC236}">
                <a16:creationId xmlns:a16="http://schemas.microsoft.com/office/drawing/2014/main" id="{311518A4-D2D3-5B37-1ACF-5879A4658D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15" y="3273740"/>
            <a:ext cx="1800000" cy="18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3F104-1501-A72B-E46D-C5A5F0D7A706}"/>
              </a:ext>
            </a:extLst>
          </p:cNvPr>
          <p:cNvSpPr txBox="1"/>
          <p:nvPr/>
        </p:nvSpPr>
        <p:spPr>
          <a:xfrm>
            <a:off x="6837922" y="5078471"/>
            <a:ext cx="152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Add before</a:t>
            </a:r>
            <a:br>
              <a:rPr kumimoji="1" lang="en-US" altLang="ko-Kore-KR" dirty="0"/>
            </a:br>
            <a:r>
              <a:rPr kumimoji="1" lang="en-US" altLang="ko-Kore-KR" dirty="0"/>
              <a:t> equalization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A0279-54D3-0541-BE7B-C86C33187549}"/>
              </a:ext>
            </a:extLst>
          </p:cNvPr>
          <p:cNvSpPr txBox="1"/>
          <p:nvPr/>
        </p:nvSpPr>
        <p:spPr>
          <a:xfrm>
            <a:off x="9375917" y="5073740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Add after </a:t>
            </a:r>
            <a:br>
              <a:rPr kumimoji="1" lang="en-US" altLang="ko-Kore-KR" dirty="0"/>
            </a:br>
            <a:r>
              <a:rPr kumimoji="1" lang="en-US" altLang="ko-Kore-KR" dirty="0"/>
              <a:t>equalization</a:t>
            </a:r>
            <a:endParaRPr kumimoji="1" lang="ko-Kore-KR" altLang="en-US" dirty="0"/>
          </a:p>
        </p:txBody>
      </p:sp>
      <p:pic>
        <p:nvPicPr>
          <p:cNvPr id="10" name="그림 9" descr="사람, 여성, 야외, 화이트이(가) 표시된 사진&#10;&#10;자동 생성된 설명">
            <a:extLst>
              <a:ext uri="{FF2B5EF4-FFF2-40B4-BE49-F238E27FC236}">
                <a16:creationId xmlns:a16="http://schemas.microsoft.com/office/drawing/2014/main" id="{FEF3445A-14AD-71FF-98C2-905FDABAA0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44" y="3273740"/>
            <a:ext cx="1800000" cy="1800000"/>
          </a:xfrm>
          <a:prstGeom prst="rect">
            <a:avLst/>
          </a:prstGeom>
        </p:spPr>
      </p:pic>
      <p:pic>
        <p:nvPicPr>
          <p:cNvPr id="11" name="그림 10" descr="사람, 여성, 야외, 화이트이(가) 표시된 사진&#10;&#10;자동 생성된 설명">
            <a:extLst>
              <a:ext uri="{FF2B5EF4-FFF2-40B4-BE49-F238E27FC236}">
                <a16:creationId xmlns:a16="http://schemas.microsoft.com/office/drawing/2014/main" id="{A3F1B82E-3FC5-5605-E4B6-96297730A0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6" y="3273740"/>
            <a:ext cx="1800000" cy="18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38B19C-2C2A-226B-9788-A4573EB25B8D}"/>
              </a:ext>
            </a:extLst>
          </p:cNvPr>
          <p:cNvSpPr txBox="1"/>
          <p:nvPr/>
        </p:nvSpPr>
        <p:spPr>
          <a:xfrm>
            <a:off x="861372" y="5073740"/>
            <a:ext cx="164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Original before </a:t>
            </a:r>
            <a:br>
              <a:rPr kumimoji="1" lang="en-US" altLang="ko-Kore-KR" dirty="0"/>
            </a:br>
            <a:r>
              <a:rPr kumimoji="1" lang="en-US" altLang="ko-Kore-KR" dirty="0"/>
              <a:t>equalization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A3B86-2B7F-7FAC-5B9B-4A40BF5D18FC}"/>
              </a:ext>
            </a:extLst>
          </p:cNvPr>
          <p:cNvSpPr txBox="1"/>
          <p:nvPr/>
        </p:nvSpPr>
        <p:spPr>
          <a:xfrm>
            <a:off x="3338582" y="5073740"/>
            <a:ext cx="169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Original after</a:t>
            </a:r>
            <a:br>
              <a:rPr kumimoji="1" lang="en-US" altLang="ko-Kore-KR" dirty="0"/>
            </a:br>
            <a:r>
              <a:rPr kumimoji="1" lang="en-US" altLang="ko-Kore-KR" dirty="0"/>
              <a:t>equalization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159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Histogram equalization</a:t>
            </a:r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가지 이미지</a:t>
            </a:r>
            <a:r>
              <a:rPr lang="en-US" altLang="ko-KR" dirty="0"/>
              <a:t>(original, add, subtract, divide, multiply)</a:t>
            </a:r>
            <a:r>
              <a:rPr lang="ko-KR" altLang="en-US" dirty="0"/>
              <a:t>에 대한 결과 보고서 작성</a:t>
            </a:r>
            <a:endParaRPr lang="en-US" altLang="ko-KR" dirty="0"/>
          </a:p>
          <a:p>
            <a:pPr lvl="1"/>
            <a:r>
              <a:rPr lang="ko-KR" altLang="en-US" dirty="0"/>
              <a:t>작성 내용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가지 이미지에 대한 </a:t>
            </a:r>
            <a:r>
              <a:rPr lang="en-US" altLang="ko-KR" dirty="0">
                <a:solidFill>
                  <a:srgbClr val="FF0000"/>
                </a:solidFill>
              </a:rPr>
              <a:t>equalization </a:t>
            </a:r>
            <a:r>
              <a:rPr lang="ko-KR" altLang="en-US" dirty="0">
                <a:solidFill>
                  <a:srgbClr val="FF0000"/>
                </a:solidFill>
              </a:rPr>
              <a:t>전과 후 이미지 사진 보고서에 첨부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3F104-1501-A72B-E46D-C5A5F0D7A706}"/>
              </a:ext>
            </a:extLst>
          </p:cNvPr>
          <p:cNvSpPr txBox="1"/>
          <p:nvPr/>
        </p:nvSpPr>
        <p:spPr>
          <a:xfrm>
            <a:off x="6911436" y="5078471"/>
            <a:ext cx="138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Div</a:t>
            </a:r>
            <a:r>
              <a:rPr kumimoji="1" lang="en-US" altLang="ko-Kore-KR" dirty="0"/>
              <a:t> before</a:t>
            </a:r>
            <a:br>
              <a:rPr kumimoji="1" lang="en-US" altLang="ko-Kore-KR" dirty="0"/>
            </a:br>
            <a:r>
              <a:rPr kumimoji="1" lang="en-US" altLang="ko-Kore-KR" dirty="0"/>
              <a:t> equalization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A0279-54D3-0541-BE7B-C86C33187549}"/>
              </a:ext>
            </a:extLst>
          </p:cNvPr>
          <p:cNvSpPr txBox="1"/>
          <p:nvPr/>
        </p:nvSpPr>
        <p:spPr>
          <a:xfrm>
            <a:off x="9435004" y="5073740"/>
            <a:ext cx="13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Div</a:t>
            </a:r>
            <a:r>
              <a:rPr kumimoji="1" lang="en-US" altLang="ko-Kore-KR" dirty="0"/>
              <a:t> after </a:t>
            </a:r>
            <a:br>
              <a:rPr kumimoji="1" lang="en-US" altLang="ko-Kore-KR" dirty="0"/>
            </a:br>
            <a:r>
              <a:rPr kumimoji="1" lang="en-US" altLang="ko-Kore-KR" dirty="0"/>
              <a:t>equalization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38B19C-2C2A-226B-9788-A4573EB25B8D}"/>
              </a:ext>
            </a:extLst>
          </p:cNvPr>
          <p:cNvSpPr txBox="1"/>
          <p:nvPr/>
        </p:nvSpPr>
        <p:spPr>
          <a:xfrm>
            <a:off x="861372" y="5073740"/>
            <a:ext cx="164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Sub before </a:t>
            </a:r>
            <a:br>
              <a:rPr kumimoji="1" lang="en-US" altLang="ko-Kore-KR" dirty="0"/>
            </a:br>
            <a:r>
              <a:rPr kumimoji="1" lang="en-US" altLang="ko-Kore-KR" dirty="0"/>
              <a:t>equalization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A3B86-2B7F-7FAC-5B9B-4A40BF5D18FC}"/>
              </a:ext>
            </a:extLst>
          </p:cNvPr>
          <p:cNvSpPr txBox="1"/>
          <p:nvPr/>
        </p:nvSpPr>
        <p:spPr>
          <a:xfrm>
            <a:off x="3338582" y="5073740"/>
            <a:ext cx="169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Sub after</a:t>
            </a:r>
            <a:br>
              <a:rPr kumimoji="1" lang="en-US" altLang="ko-Kore-KR" dirty="0"/>
            </a:br>
            <a:r>
              <a:rPr kumimoji="1" lang="en-US" altLang="ko-Kore-KR" dirty="0"/>
              <a:t>equalization </a:t>
            </a:r>
            <a:endParaRPr kumimoji="1" lang="ko-Kore-KR" altLang="en-US" dirty="0"/>
          </a:p>
        </p:txBody>
      </p:sp>
      <p:pic>
        <p:nvPicPr>
          <p:cNvPr id="22" name="그림 21" descr="사람, 여성, 야외, 화이트이(가) 표시된 사진&#10;&#10;자동 생성된 설명">
            <a:extLst>
              <a:ext uri="{FF2B5EF4-FFF2-40B4-BE49-F238E27FC236}">
                <a16:creationId xmlns:a16="http://schemas.microsoft.com/office/drawing/2014/main" id="{D822B961-3482-4D19-F460-CAA1BD734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00" y="3272400"/>
            <a:ext cx="1800000" cy="1800000"/>
          </a:xfrm>
          <a:prstGeom prst="rect">
            <a:avLst/>
          </a:prstGeom>
        </p:spPr>
      </p:pic>
      <p:pic>
        <p:nvPicPr>
          <p:cNvPr id="23" name="그림 22" descr="사람, 여성, 화이트, 모자이(가) 표시된 사진&#10;&#10;자동 생성된 설명">
            <a:extLst>
              <a:ext uri="{FF2B5EF4-FFF2-40B4-BE49-F238E27FC236}">
                <a16:creationId xmlns:a16="http://schemas.microsoft.com/office/drawing/2014/main" id="{BF1708D2-4B56-A512-9D24-CBF7CDE8A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" y="3272400"/>
            <a:ext cx="1800000" cy="1800000"/>
          </a:xfrm>
          <a:prstGeom prst="rect">
            <a:avLst/>
          </a:prstGeom>
        </p:spPr>
      </p:pic>
      <p:pic>
        <p:nvPicPr>
          <p:cNvPr id="24" name="그림 23" descr="사람, 여성, 야외, 화이트이(가) 표시된 사진&#10;&#10;자동 생성된 설명">
            <a:extLst>
              <a:ext uri="{FF2B5EF4-FFF2-40B4-BE49-F238E27FC236}">
                <a16:creationId xmlns:a16="http://schemas.microsoft.com/office/drawing/2014/main" id="{05623B7E-6784-8E28-2298-D7CAA68990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0" y="3272400"/>
            <a:ext cx="1800000" cy="1800000"/>
          </a:xfrm>
          <a:prstGeom prst="rect">
            <a:avLst/>
          </a:prstGeom>
        </p:spPr>
      </p:pic>
      <p:pic>
        <p:nvPicPr>
          <p:cNvPr id="25" name="그림 24" descr="사람, 벽, 여성, 실내이(가) 표시된 사진&#10;&#10;자동 생성된 설명">
            <a:extLst>
              <a:ext uri="{FF2B5EF4-FFF2-40B4-BE49-F238E27FC236}">
                <a16:creationId xmlns:a16="http://schemas.microsoft.com/office/drawing/2014/main" id="{31A74C13-8E8D-F14C-7967-7558066576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200" y="3272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8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Histogram equalization</a:t>
            </a:r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가지 이미지</a:t>
            </a:r>
            <a:r>
              <a:rPr lang="en-US" altLang="ko-KR" dirty="0"/>
              <a:t>(original, add, subtract, divide, multiply)</a:t>
            </a:r>
            <a:r>
              <a:rPr lang="ko-KR" altLang="en-US" dirty="0"/>
              <a:t>에 대한 결과 보고서 작성</a:t>
            </a:r>
            <a:endParaRPr lang="en-US" altLang="ko-KR" dirty="0"/>
          </a:p>
          <a:p>
            <a:pPr lvl="1"/>
            <a:r>
              <a:rPr lang="ko-KR" altLang="en-US" dirty="0"/>
              <a:t>작성 내용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가지 이미지에 대한 </a:t>
            </a:r>
            <a:r>
              <a:rPr lang="en-US" altLang="ko-KR" dirty="0">
                <a:solidFill>
                  <a:srgbClr val="FF0000"/>
                </a:solidFill>
              </a:rPr>
              <a:t>equalization </a:t>
            </a:r>
            <a:r>
              <a:rPr lang="ko-KR" altLang="en-US" dirty="0">
                <a:solidFill>
                  <a:srgbClr val="FF0000"/>
                </a:solidFill>
              </a:rPr>
              <a:t>전과 후 이미지 사진 보고서에 첨부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8B19C-2C2A-226B-9788-A4573EB25B8D}"/>
              </a:ext>
            </a:extLst>
          </p:cNvPr>
          <p:cNvSpPr txBox="1"/>
          <p:nvPr/>
        </p:nvSpPr>
        <p:spPr>
          <a:xfrm>
            <a:off x="4122642" y="5072399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Mul before </a:t>
            </a:r>
            <a:br>
              <a:rPr kumimoji="1" lang="en-US" altLang="ko-Kore-KR" dirty="0"/>
            </a:br>
            <a:r>
              <a:rPr kumimoji="1" lang="en-US" altLang="ko-Kore-KR" dirty="0"/>
              <a:t>equalization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AA3B86-2B7F-7FAC-5B9B-4A40BF5D18FC}"/>
              </a:ext>
            </a:extLst>
          </p:cNvPr>
          <p:cNvSpPr txBox="1"/>
          <p:nvPr/>
        </p:nvSpPr>
        <p:spPr>
          <a:xfrm>
            <a:off x="6584060" y="5072400"/>
            <a:ext cx="152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Mul after</a:t>
            </a:r>
            <a:br>
              <a:rPr kumimoji="1" lang="en-US" altLang="ko-Kore-KR" dirty="0"/>
            </a:br>
            <a:r>
              <a:rPr kumimoji="1" lang="en-US" altLang="ko-Kore-KR" dirty="0"/>
              <a:t>equalization </a:t>
            </a:r>
            <a:endParaRPr kumimoji="1" lang="ko-Kore-KR" altLang="en-US" dirty="0"/>
          </a:p>
        </p:txBody>
      </p:sp>
      <p:pic>
        <p:nvPicPr>
          <p:cNvPr id="16" name="그림 15" descr="텍스트, 식물, 나무이(가) 표시된 사진&#10;&#10;자동 생성된 설명">
            <a:extLst>
              <a:ext uri="{FF2B5EF4-FFF2-40B4-BE49-F238E27FC236}">
                <a16:creationId xmlns:a16="http://schemas.microsoft.com/office/drawing/2014/main" id="{C56A69B2-E5B0-1871-C08C-2179210E5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43" y="3277566"/>
            <a:ext cx="1800000" cy="1800000"/>
          </a:xfrm>
          <a:prstGeom prst="rect">
            <a:avLst/>
          </a:prstGeom>
        </p:spPr>
      </p:pic>
      <p:pic>
        <p:nvPicPr>
          <p:cNvPr id="17" name="그림 16" descr="텍스트, 책이(가) 표시된 사진&#10;&#10;자동 생성된 설명">
            <a:extLst>
              <a:ext uri="{FF2B5EF4-FFF2-40B4-BE49-F238E27FC236}">
                <a16:creationId xmlns:a16="http://schemas.microsoft.com/office/drawing/2014/main" id="{3FEF432F-3245-B7F5-579B-B48970498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58" y="3272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1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Histogram equalization</a:t>
            </a:r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가지 이미지</a:t>
            </a:r>
            <a:r>
              <a:rPr lang="en-US" altLang="ko-KR" dirty="0"/>
              <a:t>(original, add, subtract, divide, multiply)</a:t>
            </a:r>
            <a:r>
              <a:rPr lang="ko-KR" altLang="en-US" dirty="0"/>
              <a:t>에 대한 결과 보고서 작성</a:t>
            </a:r>
            <a:endParaRPr lang="en-US" altLang="ko-KR" dirty="0"/>
          </a:p>
          <a:p>
            <a:pPr lvl="1"/>
            <a:r>
              <a:rPr lang="ko-KR" altLang="en-US" dirty="0"/>
              <a:t>작성 내용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가지 이미지에 대한 </a:t>
            </a:r>
            <a:r>
              <a:rPr lang="en-US" altLang="ko-KR" dirty="0">
                <a:solidFill>
                  <a:srgbClr val="FF0000"/>
                </a:solidFill>
              </a:rPr>
              <a:t>equalization </a:t>
            </a:r>
            <a:r>
              <a:rPr lang="ko-KR" altLang="en-US" dirty="0">
                <a:solidFill>
                  <a:srgbClr val="FF0000"/>
                </a:solidFill>
              </a:rPr>
              <a:t>전과 후 </a:t>
            </a:r>
            <a:r>
              <a:rPr lang="en-US" altLang="ko-KR" dirty="0">
                <a:solidFill>
                  <a:srgbClr val="FF0000"/>
                </a:solidFill>
              </a:rPr>
              <a:t>histogram </a:t>
            </a:r>
            <a:r>
              <a:rPr lang="ko-KR" altLang="en-US" dirty="0">
                <a:solidFill>
                  <a:srgbClr val="FF0000"/>
                </a:solidFill>
              </a:rPr>
              <a:t>그래프 보고서에 첨부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8B19C-2C2A-226B-9788-A4573EB25B8D}"/>
              </a:ext>
            </a:extLst>
          </p:cNvPr>
          <p:cNvSpPr txBox="1"/>
          <p:nvPr/>
        </p:nvSpPr>
        <p:spPr>
          <a:xfrm>
            <a:off x="1374437" y="4976375"/>
            <a:ext cx="112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Original</a:t>
            </a:r>
            <a:br>
              <a:rPr kumimoji="1" lang="en-US" altLang="ko-Kore-KR" dirty="0"/>
            </a:br>
            <a:r>
              <a:rPr kumimoji="1" lang="en-US" altLang="ko-Kore-KR" dirty="0"/>
              <a:t>histogram</a:t>
            </a:r>
            <a:endParaRPr kumimoji="1" lang="ko-Kore-KR" altLang="en-US" dirty="0"/>
          </a:p>
        </p:txBody>
      </p:sp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1769658B-C996-5D10-EC3B-75306D2CC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1" y="3176375"/>
            <a:ext cx="2880000" cy="1800000"/>
          </a:xfrm>
          <a:prstGeom prst="rect">
            <a:avLst/>
          </a:prstGeom>
        </p:spPr>
      </p:pic>
      <p:pic>
        <p:nvPicPr>
          <p:cNvPr id="11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5C02CF4F-0BD7-2B72-D364-478626B3A0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29" y="3176375"/>
            <a:ext cx="2880000" cy="1800000"/>
          </a:xfrm>
          <a:prstGeom prst="rect">
            <a:avLst/>
          </a:prstGeom>
        </p:spPr>
      </p:pic>
      <p:pic>
        <p:nvPicPr>
          <p:cNvPr id="12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8083941F-1A44-E1F1-F57B-A7A78BDD51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24" y="3176375"/>
            <a:ext cx="2880000" cy="1800000"/>
          </a:xfrm>
          <a:prstGeom prst="rect">
            <a:avLst/>
          </a:prstGeom>
        </p:spPr>
      </p:pic>
      <p:pic>
        <p:nvPicPr>
          <p:cNvPr id="13" name="그림 12" descr="차트이(가) 표시된 사진&#10;&#10;자동 생성된 설명">
            <a:extLst>
              <a:ext uri="{FF2B5EF4-FFF2-40B4-BE49-F238E27FC236}">
                <a16:creationId xmlns:a16="http://schemas.microsoft.com/office/drawing/2014/main" id="{85B50EFC-F3F7-5AF9-1D93-552462F176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3176375"/>
            <a:ext cx="2880000" cy="18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3DD0EE-5B8B-860B-163E-9D8640A3D7A1}"/>
              </a:ext>
            </a:extLst>
          </p:cNvPr>
          <p:cNvSpPr txBox="1"/>
          <p:nvPr/>
        </p:nvSpPr>
        <p:spPr>
          <a:xfrm>
            <a:off x="3509867" y="4976374"/>
            <a:ext cx="235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Original equalization</a:t>
            </a:r>
            <a:br>
              <a:rPr kumimoji="1" lang="en-US" altLang="ko-Kore-KR" dirty="0"/>
            </a:br>
            <a:r>
              <a:rPr kumimoji="1" lang="en-US" altLang="ko-Kore-KR" dirty="0"/>
              <a:t>histogram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66CF23-836C-7425-C7AA-E9A57FED3F6C}"/>
              </a:ext>
            </a:extLst>
          </p:cNvPr>
          <p:cNvSpPr txBox="1"/>
          <p:nvPr/>
        </p:nvSpPr>
        <p:spPr>
          <a:xfrm>
            <a:off x="6702820" y="4976373"/>
            <a:ext cx="1234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src_add</a:t>
            </a:r>
            <a:br>
              <a:rPr kumimoji="1" lang="en-US" altLang="ko-Kore-KR" dirty="0"/>
            </a:br>
            <a:r>
              <a:rPr kumimoji="1" lang="en-US" altLang="ko-Kore-KR" dirty="0"/>
              <a:t>histogram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AB2F6A-E240-0C47-3573-0A3C76D8C958}"/>
              </a:ext>
            </a:extLst>
          </p:cNvPr>
          <p:cNvSpPr txBox="1"/>
          <p:nvPr/>
        </p:nvSpPr>
        <p:spPr>
          <a:xfrm>
            <a:off x="8912629" y="4976373"/>
            <a:ext cx="2313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src_add</a:t>
            </a:r>
            <a:r>
              <a:rPr kumimoji="1" lang="en-US" altLang="ko-Kore-KR" dirty="0"/>
              <a:t> equalization</a:t>
            </a:r>
            <a:br>
              <a:rPr kumimoji="1" lang="en-US" altLang="ko-Kore-KR" dirty="0"/>
            </a:br>
            <a:r>
              <a:rPr kumimoji="1" lang="en-US" altLang="ko-Kore-KR" dirty="0"/>
              <a:t>histogram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891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Histogram equalization</a:t>
            </a:r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가지 이미지</a:t>
            </a:r>
            <a:r>
              <a:rPr lang="en-US" altLang="ko-KR" dirty="0"/>
              <a:t>(original, add, subtract, divide, multiply)</a:t>
            </a:r>
            <a:r>
              <a:rPr lang="ko-KR" altLang="en-US" dirty="0"/>
              <a:t>에 대한 결과 보고서 작성</a:t>
            </a:r>
            <a:endParaRPr lang="en-US" altLang="ko-KR" dirty="0"/>
          </a:p>
          <a:p>
            <a:pPr lvl="1"/>
            <a:r>
              <a:rPr lang="ko-KR" altLang="en-US" dirty="0"/>
              <a:t>작성 내용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가지 이미지에 대한 </a:t>
            </a:r>
            <a:r>
              <a:rPr lang="en-US" altLang="ko-KR" dirty="0">
                <a:solidFill>
                  <a:srgbClr val="FF0000"/>
                </a:solidFill>
              </a:rPr>
              <a:t>equalization </a:t>
            </a:r>
            <a:r>
              <a:rPr lang="ko-KR" altLang="en-US" dirty="0">
                <a:solidFill>
                  <a:srgbClr val="FF0000"/>
                </a:solidFill>
              </a:rPr>
              <a:t>전과 후 </a:t>
            </a:r>
            <a:r>
              <a:rPr lang="en-US" altLang="ko-KR" dirty="0">
                <a:solidFill>
                  <a:srgbClr val="FF0000"/>
                </a:solidFill>
              </a:rPr>
              <a:t>histogram </a:t>
            </a:r>
            <a:r>
              <a:rPr lang="ko-KR" altLang="en-US" dirty="0">
                <a:solidFill>
                  <a:srgbClr val="FF0000"/>
                </a:solidFill>
              </a:rPr>
              <a:t>그래프 보고서에 첨부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8B19C-2C2A-226B-9788-A4573EB25B8D}"/>
              </a:ext>
            </a:extLst>
          </p:cNvPr>
          <p:cNvSpPr txBox="1"/>
          <p:nvPr/>
        </p:nvSpPr>
        <p:spPr>
          <a:xfrm>
            <a:off x="1374437" y="4976375"/>
            <a:ext cx="112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src_sub</a:t>
            </a:r>
            <a:br>
              <a:rPr kumimoji="1" lang="en-US" altLang="ko-Kore-KR" dirty="0"/>
            </a:br>
            <a:r>
              <a:rPr kumimoji="1" lang="en-US" altLang="ko-Kore-KR" dirty="0"/>
              <a:t>histogram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DD0EE-5B8B-860B-163E-9D8640A3D7A1}"/>
              </a:ext>
            </a:extLst>
          </p:cNvPr>
          <p:cNvSpPr txBox="1"/>
          <p:nvPr/>
        </p:nvSpPr>
        <p:spPr>
          <a:xfrm>
            <a:off x="3637177" y="4976374"/>
            <a:ext cx="2095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src_sub</a:t>
            </a:r>
            <a:r>
              <a:rPr kumimoji="1" lang="en-US" altLang="ko-Kore-KR" dirty="0"/>
              <a:t> equalization</a:t>
            </a:r>
            <a:br>
              <a:rPr kumimoji="1" lang="en-US" altLang="ko-Kore-KR" dirty="0"/>
            </a:br>
            <a:r>
              <a:rPr kumimoji="1" lang="en-US" altLang="ko-Kore-KR" dirty="0"/>
              <a:t>histogram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66CF23-836C-7425-C7AA-E9A57FED3F6C}"/>
              </a:ext>
            </a:extLst>
          </p:cNvPr>
          <p:cNvSpPr txBox="1"/>
          <p:nvPr/>
        </p:nvSpPr>
        <p:spPr>
          <a:xfrm>
            <a:off x="6758732" y="4976373"/>
            <a:ext cx="112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src_div</a:t>
            </a:r>
            <a:br>
              <a:rPr kumimoji="1" lang="en-US" altLang="ko-Kore-KR" dirty="0"/>
            </a:br>
            <a:r>
              <a:rPr kumimoji="1" lang="en-US" altLang="ko-Kore-KR" dirty="0"/>
              <a:t>histogram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AB2F6A-E240-0C47-3573-0A3C76D8C958}"/>
              </a:ext>
            </a:extLst>
          </p:cNvPr>
          <p:cNvSpPr txBox="1"/>
          <p:nvPr/>
        </p:nvSpPr>
        <p:spPr>
          <a:xfrm>
            <a:off x="9048724" y="4976373"/>
            <a:ext cx="204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src_div</a:t>
            </a:r>
            <a:r>
              <a:rPr kumimoji="1" lang="en-US" altLang="ko-Kore-KR" dirty="0"/>
              <a:t> equalization</a:t>
            </a:r>
            <a:br>
              <a:rPr kumimoji="1" lang="en-US" altLang="ko-Kore-KR" dirty="0"/>
            </a:br>
            <a:r>
              <a:rPr kumimoji="1" lang="en-US" altLang="ko-Kore-KR" dirty="0"/>
              <a:t>histogram</a:t>
            </a:r>
            <a:endParaRPr kumimoji="1" lang="ko-Kore-KR" altLang="en-US" dirty="0"/>
          </a:p>
        </p:txBody>
      </p:sp>
      <p:pic>
        <p:nvPicPr>
          <p:cNvPr id="41" name="그림 40" descr="차트이(가) 표시된 사진&#10;&#10;자동 생성된 설명">
            <a:extLst>
              <a:ext uri="{FF2B5EF4-FFF2-40B4-BE49-F238E27FC236}">
                <a16:creationId xmlns:a16="http://schemas.microsoft.com/office/drawing/2014/main" id="{00CC74B6-8390-0B14-F9D1-9517E0AF50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00" y="3175200"/>
            <a:ext cx="2880000" cy="1800000"/>
          </a:xfrm>
          <a:prstGeom prst="rect">
            <a:avLst/>
          </a:prstGeom>
        </p:spPr>
      </p:pic>
      <p:pic>
        <p:nvPicPr>
          <p:cNvPr id="42" name="그림 41" descr="차트이(가) 표시된 사진&#10;&#10;자동 생성된 설명">
            <a:extLst>
              <a:ext uri="{FF2B5EF4-FFF2-40B4-BE49-F238E27FC236}">
                <a16:creationId xmlns:a16="http://schemas.microsoft.com/office/drawing/2014/main" id="{FF54A048-18C0-2884-9268-6E4BB9E77F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175200"/>
            <a:ext cx="2880000" cy="1800000"/>
          </a:xfrm>
          <a:prstGeom prst="rect">
            <a:avLst/>
          </a:prstGeom>
        </p:spPr>
      </p:pic>
      <p:pic>
        <p:nvPicPr>
          <p:cNvPr id="43" name="그림 42" descr="차트이(가) 표시된 사진&#10;&#10;자동 생성된 설명">
            <a:extLst>
              <a:ext uri="{FF2B5EF4-FFF2-40B4-BE49-F238E27FC236}">
                <a16:creationId xmlns:a16="http://schemas.microsoft.com/office/drawing/2014/main" id="{B955172F-8886-D56B-0576-7AE31A6194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200" y="3175200"/>
            <a:ext cx="2880000" cy="1800000"/>
          </a:xfrm>
          <a:prstGeom prst="rect">
            <a:avLst/>
          </a:prstGeom>
        </p:spPr>
      </p:pic>
      <p:pic>
        <p:nvPicPr>
          <p:cNvPr id="44" name="그림 43" descr="차트이(가) 표시된 사진&#10;&#10;자동 생성된 설명">
            <a:extLst>
              <a:ext uri="{FF2B5EF4-FFF2-40B4-BE49-F238E27FC236}">
                <a16:creationId xmlns:a16="http://schemas.microsoft.com/office/drawing/2014/main" id="{AE65EA31-F134-F828-06E4-8574EDBB26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00" y="3175200"/>
            <a:ext cx="288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0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저번주차 실습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- OpenCV </a:t>
            </a:r>
            <a:r>
              <a:rPr lang="ko-KR" altLang="en-US" dirty="0"/>
              <a:t>기초 </a:t>
            </a:r>
            <a:r>
              <a:rPr lang="en-US" altLang="ko-KR" dirty="0"/>
              <a:t>8</a:t>
            </a:r>
          </a:p>
          <a:p>
            <a:pPr lvl="1"/>
            <a:r>
              <a:rPr lang="en-US" altLang="ko-KR" dirty="0"/>
              <a:t>Int</a:t>
            </a:r>
            <a:r>
              <a:rPr lang="ko-KR" altLang="en-US" dirty="0"/>
              <a:t>형은 </a:t>
            </a:r>
            <a:r>
              <a:rPr lang="en-US" altLang="ko-KR" dirty="0"/>
              <a:t>0~255</a:t>
            </a:r>
          </a:p>
          <a:p>
            <a:pPr lvl="1"/>
            <a:r>
              <a:rPr lang="en-US" altLang="ko-KR" dirty="0"/>
              <a:t>Float</a:t>
            </a:r>
            <a:r>
              <a:rPr lang="ko-KR" altLang="en-US" dirty="0"/>
              <a:t>형은 </a:t>
            </a:r>
            <a:r>
              <a:rPr lang="en-US" altLang="ko-KR" dirty="0"/>
              <a:t>0.~1.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35" y="1378274"/>
            <a:ext cx="4724400" cy="49815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56" y="2107235"/>
            <a:ext cx="2352675" cy="3924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891" y="2107235"/>
            <a:ext cx="2371725" cy="3924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3923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Histogram equalization</a:t>
            </a:r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가지 이미지</a:t>
            </a:r>
            <a:r>
              <a:rPr lang="en-US" altLang="ko-KR" dirty="0"/>
              <a:t>(original, add, subtract, divide, multiply)</a:t>
            </a:r>
            <a:r>
              <a:rPr lang="ko-KR" altLang="en-US" dirty="0"/>
              <a:t>에 대한 결과 보고서 작성</a:t>
            </a:r>
            <a:endParaRPr lang="en-US" altLang="ko-KR" dirty="0"/>
          </a:p>
          <a:p>
            <a:pPr lvl="1"/>
            <a:r>
              <a:rPr lang="ko-KR" altLang="en-US" dirty="0"/>
              <a:t>작성 내용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가지 이미지에 대한 </a:t>
            </a:r>
            <a:r>
              <a:rPr lang="en-US" altLang="ko-KR" dirty="0">
                <a:solidFill>
                  <a:srgbClr val="FF0000"/>
                </a:solidFill>
              </a:rPr>
              <a:t>equalization </a:t>
            </a:r>
            <a:r>
              <a:rPr lang="ko-KR" altLang="en-US" dirty="0">
                <a:solidFill>
                  <a:srgbClr val="FF0000"/>
                </a:solidFill>
              </a:rPr>
              <a:t>전과 후 </a:t>
            </a:r>
            <a:r>
              <a:rPr lang="en-US" altLang="ko-KR" dirty="0">
                <a:solidFill>
                  <a:srgbClr val="FF0000"/>
                </a:solidFill>
              </a:rPr>
              <a:t>histogram </a:t>
            </a:r>
            <a:r>
              <a:rPr lang="ko-KR" altLang="en-US" dirty="0">
                <a:solidFill>
                  <a:srgbClr val="FF0000"/>
                </a:solidFill>
              </a:rPr>
              <a:t>그래프 보고서에 첨부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DD0EE-5B8B-860B-163E-9D8640A3D7A1}"/>
              </a:ext>
            </a:extLst>
          </p:cNvPr>
          <p:cNvSpPr txBox="1"/>
          <p:nvPr/>
        </p:nvSpPr>
        <p:spPr>
          <a:xfrm>
            <a:off x="4123784" y="4976374"/>
            <a:ext cx="112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src_sub</a:t>
            </a:r>
            <a:br>
              <a:rPr kumimoji="1" lang="en-US" altLang="ko-Kore-KR" dirty="0"/>
            </a:br>
            <a:r>
              <a:rPr kumimoji="1" lang="en-US" altLang="ko-Kore-KR" dirty="0"/>
              <a:t>histogram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66CF23-836C-7425-C7AA-E9A57FED3F6C}"/>
              </a:ext>
            </a:extLst>
          </p:cNvPr>
          <p:cNvSpPr txBox="1"/>
          <p:nvPr/>
        </p:nvSpPr>
        <p:spPr>
          <a:xfrm>
            <a:off x="6272125" y="4976373"/>
            <a:ext cx="2095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src_sub</a:t>
            </a:r>
            <a:r>
              <a:rPr kumimoji="1" lang="en-US" altLang="ko-Kore-KR" dirty="0"/>
              <a:t> equalization</a:t>
            </a:r>
            <a:br>
              <a:rPr kumimoji="1" lang="en-US" altLang="ko-Kore-KR" dirty="0"/>
            </a:br>
            <a:r>
              <a:rPr kumimoji="1" lang="en-US" altLang="ko-Kore-KR" dirty="0"/>
              <a:t>histogram</a:t>
            </a:r>
            <a:endParaRPr kumimoji="1" lang="ko-Kore-KR" altLang="en-US" dirty="0"/>
          </a:p>
        </p:txBody>
      </p:sp>
      <p:pic>
        <p:nvPicPr>
          <p:cNvPr id="14" name="그림 13" descr="차트이(가) 표시된 사진&#10;&#10;자동 생성된 설명">
            <a:extLst>
              <a:ext uri="{FF2B5EF4-FFF2-40B4-BE49-F238E27FC236}">
                <a16:creationId xmlns:a16="http://schemas.microsoft.com/office/drawing/2014/main" id="{40210C24-453F-BAA2-237B-ED88D4876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00" y="3175200"/>
            <a:ext cx="2880000" cy="1800000"/>
          </a:xfrm>
          <a:prstGeom prst="rect">
            <a:avLst/>
          </a:prstGeom>
        </p:spPr>
      </p:pic>
      <p:pic>
        <p:nvPicPr>
          <p:cNvPr id="15" name="그림 14" descr="차트이(가) 표시된 사진&#10;&#10;자동 생성된 설명">
            <a:extLst>
              <a:ext uri="{FF2B5EF4-FFF2-40B4-BE49-F238E27FC236}">
                <a16:creationId xmlns:a16="http://schemas.microsoft.com/office/drawing/2014/main" id="{69CA685A-704A-E442-2768-407417639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00" y="3175200"/>
            <a:ext cx="288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8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Histogram equalization</a:t>
            </a:r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가지 이미지</a:t>
            </a:r>
            <a:r>
              <a:rPr lang="en-US" altLang="ko-KR" dirty="0"/>
              <a:t>(original, add, subtract, divide, multiply)</a:t>
            </a:r>
            <a:r>
              <a:rPr lang="ko-KR" altLang="en-US" dirty="0"/>
              <a:t>에 대한 결과 보고서 작성</a:t>
            </a:r>
            <a:endParaRPr lang="en-US" altLang="ko-KR" dirty="0"/>
          </a:p>
          <a:p>
            <a:pPr lvl="1"/>
            <a:r>
              <a:rPr lang="ko-KR" altLang="en-US" dirty="0"/>
              <a:t>작성 내용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가지 이미지에 대한 </a:t>
            </a:r>
            <a:r>
              <a:rPr lang="en-US" altLang="ko-KR" dirty="0">
                <a:solidFill>
                  <a:srgbClr val="FF0000"/>
                </a:solidFill>
              </a:rPr>
              <a:t>equalization mapping function </a:t>
            </a:r>
            <a:r>
              <a:rPr lang="ko-KR" altLang="en-US" dirty="0">
                <a:solidFill>
                  <a:srgbClr val="FF0000"/>
                </a:solidFill>
              </a:rPr>
              <a:t>보고서에 첨부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2D939530-1B97-B69A-7DFB-72362567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" y="3175200"/>
            <a:ext cx="2400000" cy="1800000"/>
          </a:xfrm>
          <a:prstGeom prst="rect">
            <a:avLst/>
          </a:prstGeom>
        </p:spPr>
      </p:pic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9ADB437B-DCBF-CA34-83C8-D22BC5A8D3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948" y="3175200"/>
            <a:ext cx="2400000" cy="1800000"/>
          </a:xfrm>
          <a:prstGeom prst="rect">
            <a:avLst/>
          </a:prstGeom>
        </p:spPr>
      </p:pic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9302301D-5F0A-2E7B-C4FD-E2E9C72C9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84" y="3175200"/>
            <a:ext cx="2400000" cy="1800000"/>
          </a:xfrm>
          <a:prstGeom prst="rect">
            <a:avLst/>
          </a:prstGeom>
        </p:spPr>
      </p:pic>
      <p:pic>
        <p:nvPicPr>
          <p:cNvPr id="11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5FF28BBA-343A-46B4-1D63-DFEB1C62EA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269" y="3175200"/>
            <a:ext cx="2400000" cy="1800000"/>
          </a:xfrm>
          <a:prstGeom prst="rect">
            <a:avLst/>
          </a:prstGeom>
        </p:spPr>
      </p:pic>
      <p:pic>
        <p:nvPicPr>
          <p:cNvPr id="12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64FF7321-BFC8-A6EF-67D2-7031687A86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87" y="3175200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35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보고서</a:t>
            </a:r>
            <a:endParaRPr lang="en-US" altLang="ko-KR" dirty="0"/>
          </a:p>
          <a:p>
            <a:pPr lvl="1"/>
            <a:r>
              <a:rPr lang="ko-KR" altLang="en-US" dirty="0"/>
              <a:t>내용</a:t>
            </a:r>
            <a:endParaRPr lang="en-US" altLang="ko-KR" dirty="0"/>
          </a:p>
          <a:p>
            <a:pPr lvl="2"/>
            <a:r>
              <a:rPr lang="ko-KR" altLang="en-US" dirty="0"/>
              <a:t>학과</a:t>
            </a:r>
            <a:r>
              <a:rPr lang="en-US" altLang="ko-KR" dirty="0"/>
              <a:t>, </a:t>
            </a:r>
            <a:r>
              <a:rPr lang="ko-KR" altLang="en-US" dirty="0"/>
              <a:t>학번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endParaRPr lang="en-US" altLang="ko-KR" dirty="0"/>
          </a:p>
          <a:p>
            <a:pPr lvl="2"/>
            <a:r>
              <a:rPr lang="ko-KR" altLang="en-US" dirty="0"/>
              <a:t>구현 코드</a:t>
            </a:r>
            <a:r>
              <a:rPr lang="en-US" altLang="ko-KR" dirty="0"/>
              <a:t>: 	</a:t>
            </a:r>
            <a:r>
              <a:rPr lang="ko-KR" altLang="en-US" dirty="0"/>
              <a:t>구현한 코드에 대한 간단한 설명</a:t>
            </a:r>
            <a:endParaRPr lang="en-US" altLang="ko-KR" dirty="0"/>
          </a:p>
          <a:p>
            <a:pPr lvl="2"/>
            <a:r>
              <a:rPr lang="ko-KR" altLang="en-US" dirty="0"/>
              <a:t>이미지</a:t>
            </a:r>
            <a:r>
              <a:rPr lang="en-US" altLang="ko-KR" dirty="0"/>
              <a:t>: 	</a:t>
            </a:r>
            <a:r>
              <a:rPr lang="ko-KR" altLang="en-US" dirty="0">
                <a:solidFill>
                  <a:srgbClr val="FF0000"/>
                </a:solidFill>
              </a:rPr>
              <a:t>언급한 이미지 모두 첨부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느낀 점</a:t>
            </a:r>
            <a:r>
              <a:rPr lang="en-US" altLang="ko-KR" dirty="0"/>
              <a:t>: 	</a:t>
            </a:r>
            <a:r>
              <a:rPr lang="ko-KR" altLang="en-US" dirty="0"/>
              <a:t>구현 결과를 보고 느낀 점</a:t>
            </a:r>
            <a:r>
              <a:rPr lang="en-US" altLang="ko-KR" dirty="0"/>
              <a:t>,</a:t>
            </a:r>
            <a:r>
              <a:rPr lang="ko-KR" altLang="en-US" dirty="0"/>
              <a:t> 혹은 어려운 점 등</a:t>
            </a:r>
            <a:endParaRPr lang="en-US" altLang="ko-KR" dirty="0"/>
          </a:p>
          <a:p>
            <a:pPr lvl="2"/>
            <a:r>
              <a:rPr lang="ko-KR" altLang="en-US" dirty="0"/>
              <a:t>과제 난이도</a:t>
            </a:r>
            <a:r>
              <a:rPr lang="en-US" altLang="ko-KR" dirty="0"/>
              <a:t>: 	</a:t>
            </a:r>
            <a:r>
              <a:rPr lang="ko-KR" altLang="en-US" dirty="0"/>
              <a:t>개인적으로 느낀 난이도 및 이유</a:t>
            </a:r>
            <a:r>
              <a:rPr lang="en-US" altLang="ko-KR" dirty="0"/>
              <a:t>(</a:t>
            </a:r>
            <a:r>
              <a:rPr lang="ko-KR" altLang="en-US" dirty="0"/>
              <a:t>과제가 쉽다</a:t>
            </a:r>
            <a:r>
              <a:rPr lang="en-US" altLang="ko-KR" dirty="0"/>
              <a:t>, </a:t>
            </a:r>
            <a:r>
              <a:rPr lang="ko-KR" altLang="en-US" dirty="0"/>
              <a:t>어렵다 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.pdf </a:t>
            </a:r>
            <a:r>
              <a:rPr lang="ko-KR" altLang="en-US" dirty="0"/>
              <a:t>파일로 제출</a:t>
            </a:r>
            <a:r>
              <a:rPr lang="en-US" altLang="ko-KR" dirty="0"/>
              <a:t>(</a:t>
            </a:r>
            <a:r>
              <a:rPr lang="ko-KR" altLang="en-US" dirty="0"/>
              <a:t>이외의 파일 형식일 경우 감점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보고서 명</a:t>
            </a:r>
            <a:endParaRPr lang="en-US" altLang="ko-KR" dirty="0"/>
          </a:p>
          <a:p>
            <a:pPr lvl="2"/>
            <a:r>
              <a:rPr lang="en-US" altLang="ko-KR" dirty="0"/>
              <a:t>[IP]20xxxxxxx_</a:t>
            </a:r>
            <a:r>
              <a:rPr lang="ko-KR" altLang="en-US" dirty="0"/>
              <a:t>이름</a:t>
            </a:r>
            <a:r>
              <a:rPr lang="en-US" altLang="ko-KR" dirty="0"/>
              <a:t>_x</a:t>
            </a:r>
            <a:r>
              <a:rPr lang="ko-KR" altLang="en-US" dirty="0"/>
              <a:t>주차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.pdf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8445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/>
            <a:r>
              <a:rPr lang="ko-KR" altLang="en-US" sz="3200" spc="-1" dirty="0">
                <a:latin typeface="Calibri"/>
              </a:rPr>
              <a:t>과제</a:t>
            </a:r>
            <a:endParaRPr lang="en-US" altLang="ko-KR" sz="3200" spc="-1" dirty="0">
              <a:latin typeface="Noto Sans CJK KR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678484-06BD-4414-1823-024FD62377BF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과제 요약</a:t>
            </a:r>
            <a:endParaRPr lang="en-US" altLang="ko-KR" dirty="0"/>
          </a:p>
          <a:p>
            <a:pPr lvl="1"/>
            <a:r>
              <a:rPr lang="ko-KR" altLang="en-US" dirty="0"/>
              <a:t>채점 기준</a:t>
            </a:r>
            <a:endParaRPr lang="en-US" altLang="ko-KR" dirty="0"/>
          </a:p>
          <a:p>
            <a:pPr lvl="2"/>
            <a:r>
              <a:rPr lang="ko-KR" altLang="en-US" dirty="0"/>
              <a:t>구현을 못하거나 잘못 구현한 경우</a:t>
            </a:r>
            <a:endParaRPr lang="en-US" altLang="ko-KR" dirty="0"/>
          </a:p>
          <a:p>
            <a:pPr lvl="2"/>
            <a:r>
              <a:rPr lang="ko-KR" altLang="en-US" dirty="0"/>
              <a:t>보고서 내용이 빠진 경우</a:t>
            </a:r>
            <a:endParaRPr lang="en-US" altLang="ko-KR" dirty="0"/>
          </a:p>
          <a:p>
            <a:pPr lvl="2"/>
            <a:r>
              <a:rPr lang="ko-KR" altLang="en-US" dirty="0"/>
              <a:t>다른 사람의 코드 </a:t>
            </a:r>
            <a:r>
              <a:rPr lang="en-US" altLang="ko-KR" dirty="0"/>
              <a:t>copy</a:t>
            </a:r>
            <a:r>
              <a:rPr lang="ko-KR" altLang="en-US" dirty="0"/>
              <a:t> </a:t>
            </a:r>
            <a:r>
              <a:rPr lang="ko-KR" altLang="en-US" dirty="0" err="1"/>
              <a:t>적발시</a:t>
            </a:r>
            <a:r>
              <a:rPr lang="en-US" altLang="ko-KR" dirty="0"/>
              <a:t> </a:t>
            </a:r>
            <a:r>
              <a:rPr lang="ko-KR" altLang="en-US" dirty="0"/>
              <a:t>보여준 사람</a:t>
            </a:r>
            <a:r>
              <a:rPr lang="en-US" altLang="ko-KR" dirty="0"/>
              <a:t>, copy</a:t>
            </a:r>
            <a:r>
              <a:rPr lang="ko-KR" altLang="en-US" dirty="0"/>
              <a:t>한 사람 둘 다 </a:t>
            </a:r>
            <a:r>
              <a:rPr lang="en-US" altLang="ko-KR" dirty="0"/>
              <a:t>0</a:t>
            </a:r>
            <a:r>
              <a:rPr lang="ko-KR" altLang="en-US" dirty="0"/>
              <a:t>점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내장 함수 사용시 감점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내장 함수를 사용해도 된다고 한 것 제외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제출 파일</a:t>
            </a:r>
            <a:endParaRPr lang="en-US" altLang="ko-KR" dirty="0"/>
          </a:p>
          <a:p>
            <a:pPr lvl="2"/>
            <a:r>
              <a:rPr lang="ko-KR" altLang="en-US" dirty="0"/>
              <a:t>아래의 파일을 압축해서 </a:t>
            </a:r>
            <a:r>
              <a:rPr lang="en-US" altLang="ko-KR" dirty="0"/>
              <a:t>[IP]20XXXXXXX_</a:t>
            </a:r>
            <a:r>
              <a:rPr lang="ko-KR" altLang="en-US" dirty="0"/>
              <a:t>이름</a:t>
            </a:r>
            <a:r>
              <a:rPr lang="en-US" altLang="ko-KR" dirty="0"/>
              <a:t>_X</a:t>
            </a:r>
            <a:r>
              <a:rPr lang="ko-KR" altLang="en-US" dirty="0"/>
              <a:t>주차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.zip </a:t>
            </a:r>
            <a:r>
              <a:rPr lang="ko-KR" altLang="en-US" dirty="0"/>
              <a:t>으로 제출</a:t>
            </a:r>
            <a:endParaRPr lang="en-US" altLang="ko-KR" dirty="0"/>
          </a:p>
          <a:p>
            <a:pPr lvl="3"/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3"/>
            <a:r>
              <a:rPr lang="en-US" altLang="ko-KR" dirty="0"/>
              <a:t>.pdf </a:t>
            </a:r>
            <a:r>
              <a:rPr lang="ko-KR" altLang="en-US" dirty="0"/>
              <a:t>보고서 파일</a:t>
            </a:r>
            <a:endParaRPr lang="en-US" altLang="ko-KR" dirty="0"/>
          </a:p>
          <a:p>
            <a:pPr lvl="1"/>
            <a:r>
              <a:rPr lang="ko-KR" altLang="en-US" dirty="0"/>
              <a:t>제출 기한</a:t>
            </a:r>
            <a:endParaRPr lang="en-US" altLang="ko-KR" dirty="0"/>
          </a:p>
          <a:p>
            <a:pPr lvl="2"/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28</a:t>
            </a:r>
            <a:r>
              <a:rPr lang="ko-KR" altLang="en-US" dirty="0"/>
              <a:t>일 </a:t>
            </a:r>
            <a:r>
              <a:rPr lang="en-US" altLang="ko-KR" dirty="0"/>
              <a:t>23</a:t>
            </a:r>
            <a:r>
              <a:rPr lang="ko-KR" altLang="en-US" dirty="0"/>
              <a:t>시 </a:t>
            </a:r>
            <a:r>
              <a:rPr lang="en-US" altLang="ko-KR" dirty="0"/>
              <a:t>59</a:t>
            </a:r>
            <a:r>
              <a:rPr lang="ko-KR" altLang="en-US" dirty="0"/>
              <a:t>분까지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4056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631504" y="2807052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/>
            <a:r>
              <a:rPr lang="en-US" altLang="ko-KR" sz="15000" spc="-1" dirty="0">
                <a:latin typeface="Calibri"/>
              </a:rPr>
              <a:t>Q &amp; A</a:t>
            </a:r>
            <a:endParaRPr lang="en-US" altLang="ko-KR" sz="15000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62466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ko-KR" altLang="en-US" dirty="0"/>
              <a:t>과목 홈페이지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충남대학교 사이버 캠퍼스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http://e-learn.cnu.ac.kr</a:t>
            </a:r>
            <a:r>
              <a:rPr lang="en-US" altLang="ko-KR" dirty="0"/>
              <a:t>)</a:t>
            </a:r>
          </a:p>
          <a:p>
            <a:pPr lvl="1">
              <a:spcBef>
                <a:spcPts val="0"/>
              </a:spcBef>
            </a:pPr>
            <a:endParaRPr lang="en-US" altLang="ko-KR" dirty="0"/>
          </a:p>
          <a:p>
            <a:pPr>
              <a:spcBef>
                <a:spcPts val="0"/>
              </a:spcBef>
            </a:pPr>
            <a:r>
              <a:rPr lang="en-US" altLang="ko-KR" dirty="0"/>
              <a:t>TA </a:t>
            </a:r>
            <a:r>
              <a:rPr lang="ko-KR" altLang="en-US" dirty="0"/>
              <a:t>연락처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공대 </a:t>
            </a:r>
            <a:r>
              <a:rPr lang="en-US" altLang="ko-KR" dirty="0"/>
              <a:t>5</a:t>
            </a:r>
            <a:r>
              <a:rPr lang="ko-KR" altLang="en-US" dirty="0"/>
              <a:t>호관 </a:t>
            </a:r>
            <a:r>
              <a:rPr lang="en-US" altLang="ko-KR" dirty="0"/>
              <a:t>531</a:t>
            </a:r>
            <a:r>
              <a:rPr lang="ko-KR" altLang="en-US" dirty="0"/>
              <a:t>호 </a:t>
            </a:r>
            <a:r>
              <a:rPr lang="ko-KR" altLang="en-US" dirty="0" err="1"/>
              <a:t>컴퓨터비전</a:t>
            </a:r>
            <a:r>
              <a:rPr lang="ko-KR" altLang="en-US" dirty="0"/>
              <a:t> 연구실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과제 질문은 </a:t>
            </a:r>
            <a:r>
              <a:rPr lang="en-US" altLang="ko-KR" dirty="0"/>
              <a:t>[IP]</a:t>
            </a:r>
            <a:r>
              <a:rPr lang="ko-KR" altLang="en-US" dirty="0"/>
              <a:t>를 제목에 붙여 메일로 주세요</a:t>
            </a:r>
            <a:r>
              <a:rPr lang="en-US" altLang="ko-KR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altLang="ko-KR" dirty="0"/>
              <a:t>00</a:t>
            </a:r>
            <a:r>
              <a:rPr lang="ko-KR" altLang="en-US" dirty="0"/>
              <a:t>반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안준혁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en-US" altLang="ko-KR" dirty="0"/>
              <a:t> </a:t>
            </a:r>
            <a:r>
              <a:rPr lang="en-US" altLang="ko-KR" u="sng" dirty="0">
                <a:hlinkClick r:id="rId3"/>
              </a:rPr>
              <a:t>ajh99345@gmail.com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en-US" altLang="ko-KR" dirty="0"/>
              <a:t>01</a:t>
            </a:r>
            <a:r>
              <a:rPr lang="ko-KR" altLang="en-US" dirty="0"/>
              <a:t>반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신동헌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en-US" altLang="ko-KR" dirty="0">
                <a:hlinkClick r:id="rId4"/>
              </a:rPr>
              <a:t>doghon85@naver.com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86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altLang="ko-KR" dirty="0"/>
          </a:p>
          <a:p>
            <a:pPr lvl="1"/>
            <a:r>
              <a:rPr lang="en-US" altLang="ko-KR" dirty="0"/>
              <a:t>Point processing</a:t>
            </a:r>
          </a:p>
          <a:p>
            <a:pPr lvl="1"/>
            <a:r>
              <a:rPr lang="en-US" altLang="ko-KR" dirty="0"/>
              <a:t>Histogram stretching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en-US" altLang="ko-KR" dirty="0"/>
              <a:t>Histogram equalization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1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Point processing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B96AA-5534-A1C7-132D-F7DA4040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3" y="1320887"/>
            <a:ext cx="10498015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1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9F647-8B67-14E0-221C-FB492AF7F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A9C0DF-95B7-9277-6517-3B47EC64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99AF314-A3AC-5878-FCD5-C03FE39FA8AE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Point processing</a:t>
            </a:r>
          </a:p>
          <a:p>
            <a:pPr marL="914400" lvl="2" indent="0">
              <a:buNone/>
            </a:pPr>
            <a:endParaRPr lang="en-US" altLang="ko-KR" dirty="0"/>
          </a:p>
        </p:txBody>
      </p:sp>
      <p:pic>
        <p:nvPicPr>
          <p:cNvPr id="2" name="그림 1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B4B5DC2E-36DA-71B6-F7F3-6E045962D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5" y="3861328"/>
            <a:ext cx="2520000" cy="2520000"/>
          </a:xfrm>
          <a:prstGeom prst="rect">
            <a:avLst/>
          </a:prstGeom>
        </p:spPr>
      </p:pic>
      <p:pic>
        <p:nvPicPr>
          <p:cNvPr id="3" name="그림 2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9945AFA2-1DF8-1883-F3EB-7030DD84A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10" y="3861328"/>
            <a:ext cx="252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11CC24-2BA1-32F0-128B-DD99CA9ECBDF}"/>
                  </a:ext>
                </a:extLst>
              </p:cNvPr>
              <p:cNvSpPr txBox="1"/>
              <p:nvPr/>
            </p:nvSpPr>
            <p:spPr>
              <a:xfrm>
                <a:off x="1782237" y="3429000"/>
                <a:ext cx="693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11CC24-2BA1-32F0-128B-DD99CA9EC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237" y="3429000"/>
                <a:ext cx="69371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A9672A-F76A-3267-6721-751E6655B923}"/>
                  </a:ext>
                </a:extLst>
              </p:cNvPr>
              <p:cNvSpPr txBox="1"/>
              <p:nvPr/>
            </p:nvSpPr>
            <p:spPr>
              <a:xfrm>
                <a:off x="6950218" y="3429000"/>
                <a:ext cx="990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/ 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A9672A-F76A-3267-6721-751E6655B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218" y="3429000"/>
                <a:ext cx="990794" cy="369332"/>
              </a:xfrm>
              <a:prstGeom prst="rect">
                <a:avLst/>
              </a:prstGeom>
              <a:blipFill>
                <a:blip r:embed="rId6"/>
                <a:stretch>
                  <a:fillRect l="-1227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F85D6E-A25D-E795-DA04-0ECC56CB1A16}"/>
                  </a:ext>
                </a:extLst>
              </p:cNvPr>
              <p:cNvSpPr txBox="1"/>
              <p:nvPr/>
            </p:nvSpPr>
            <p:spPr>
              <a:xfrm>
                <a:off x="4097234" y="3429000"/>
                <a:ext cx="1354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)−128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F85D6E-A25D-E795-DA04-0ECC56CB1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34" y="3429000"/>
                <a:ext cx="1354153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0E4DA6-CE2D-7BF6-6D88-AD2C82D5E7BE}"/>
                  </a:ext>
                </a:extLst>
              </p:cNvPr>
              <p:cNvSpPr txBox="1"/>
              <p:nvPr/>
            </p:nvSpPr>
            <p:spPr>
              <a:xfrm>
                <a:off x="9163702" y="3155705"/>
                <a:ext cx="1883275" cy="781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ore-K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ore-K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1" lang="en-US" altLang="ko-Kore-K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kumimoji="1" lang="en-US" altLang="ko-Kore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255</m:t>
                      </m:r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0E4DA6-CE2D-7BF6-6D88-AD2C82D5E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702" y="3155705"/>
                <a:ext cx="1883275" cy="7811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18CDA977-BC34-52E0-8E09-754AE30D91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15" y="3861328"/>
            <a:ext cx="2520000" cy="2520000"/>
          </a:xfrm>
          <a:prstGeom prst="rect">
            <a:avLst/>
          </a:prstGeom>
        </p:spPr>
      </p:pic>
      <p:pic>
        <p:nvPicPr>
          <p:cNvPr id="18" name="그림 17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A65A93B5-F5B5-23B9-31A1-CC7A75803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39" y="3861328"/>
            <a:ext cx="2520000" cy="252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30653ED-C300-5062-516A-59A2F47874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095" y="1556792"/>
            <a:ext cx="2520000" cy="166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080D10A-6CAA-76C8-4E2A-E95A45810A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4310" y="1556792"/>
            <a:ext cx="2520000" cy="166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59492C3-3B5E-A703-EAF8-A0FCF977C5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5615" y="1556792"/>
            <a:ext cx="2520000" cy="166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114117-F9C1-0C24-E474-460BF62C9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5339" y="1556792"/>
            <a:ext cx="2520000" cy="1662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704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CE9B6-A4BA-FE5B-8B27-DBA86C1C3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5B72E08-E498-8705-D359-F18C315D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A2D6480-37B9-5ED2-BA5E-9C9C340995AD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Point processing</a:t>
            </a:r>
          </a:p>
          <a:p>
            <a:pPr marL="914400" lvl="2" indent="0">
              <a:buNone/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DB6D39-476B-AACF-E835-0F2FCCE93433}"/>
                  </a:ext>
                </a:extLst>
              </p:cNvPr>
              <p:cNvSpPr txBox="1"/>
              <p:nvPr/>
            </p:nvSpPr>
            <p:spPr>
              <a:xfrm>
                <a:off x="1462032" y="3429000"/>
                <a:ext cx="1354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255−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EDB6D39-476B-AACF-E835-0F2FCCE93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032" y="3429000"/>
                <a:ext cx="135415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18160E-FA6C-4AC1-F6C1-43F08DD4798A}"/>
                  </a:ext>
                </a:extLst>
              </p:cNvPr>
              <p:cNvSpPr txBox="1"/>
              <p:nvPr/>
            </p:nvSpPr>
            <p:spPr>
              <a:xfrm>
                <a:off x="6927895" y="3429000"/>
                <a:ext cx="10284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)×2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18160E-FA6C-4AC1-F6C1-43F08DD47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895" y="3429000"/>
                <a:ext cx="1028423" cy="369332"/>
              </a:xfrm>
              <a:prstGeom prst="rect">
                <a:avLst/>
              </a:prstGeom>
              <a:blipFill>
                <a:blip r:embed="rId4"/>
                <a:stretch>
                  <a:fillRect l="-177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F251A69-A98F-1FCA-A84E-92B96F7D3708}"/>
                  </a:ext>
                </a:extLst>
              </p:cNvPr>
              <p:cNvSpPr txBox="1"/>
              <p:nvPr/>
            </p:nvSpPr>
            <p:spPr>
              <a:xfrm>
                <a:off x="4104425" y="3429000"/>
                <a:ext cx="1354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)+128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F251A69-A98F-1FCA-A84E-92B96F7D3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25" y="3429000"/>
                <a:ext cx="135415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431079-E9B7-ACD0-52AD-79045126090D}"/>
                  </a:ext>
                </a:extLst>
              </p:cNvPr>
              <p:cNvSpPr txBox="1"/>
              <p:nvPr/>
            </p:nvSpPr>
            <p:spPr>
              <a:xfrm>
                <a:off x="9285646" y="3206278"/>
                <a:ext cx="1660025" cy="694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255</m:t>
                      </m:r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431079-E9B7-ACD0-52AD-79045126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646" y="3206278"/>
                <a:ext cx="1660025" cy="694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그림 50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D24A57F6-2847-2116-2089-466C5959C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8" y="3861328"/>
            <a:ext cx="2520000" cy="2520000"/>
          </a:xfrm>
          <a:prstGeom prst="rect">
            <a:avLst/>
          </a:prstGeom>
        </p:spPr>
      </p:pic>
      <p:pic>
        <p:nvPicPr>
          <p:cNvPr id="52" name="그림 51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0FD3BD8F-CC36-36BB-F3A0-EBAA016A9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01" y="3861328"/>
            <a:ext cx="2520000" cy="2520000"/>
          </a:xfrm>
          <a:prstGeom prst="rect">
            <a:avLst/>
          </a:prstGeom>
        </p:spPr>
      </p:pic>
      <p:pic>
        <p:nvPicPr>
          <p:cNvPr id="53" name="그림 52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EEF07C3C-6344-ABEC-F056-B4C2D8E8C2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06" y="3861328"/>
            <a:ext cx="2520000" cy="2520000"/>
          </a:xfrm>
          <a:prstGeom prst="rect">
            <a:avLst/>
          </a:prstGeom>
        </p:spPr>
      </p:pic>
      <p:pic>
        <p:nvPicPr>
          <p:cNvPr id="54" name="그림 5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10AA1F10-5396-F4AC-EB17-E2BC1545E2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58" y="3861328"/>
            <a:ext cx="2520000" cy="25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5E4D78-A092-B6CB-F1B3-CF3D75CDC2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3465" y="1556792"/>
            <a:ext cx="2520000" cy="166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3A3679-2203-3693-40A9-7F3BC993CD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1501" y="1556792"/>
            <a:ext cx="2520000" cy="166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8D7B107-503B-951E-F966-9EF193554C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2106" y="1556792"/>
            <a:ext cx="2520000" cy="166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E639F29-95DE-B00E-8F9F-C7626C7061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5658" y="1556792"/>
            <a:ext cx="2520000" cy="166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3EB46F9-D905-C077-3FE3-6840C0CE62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9108" y="1556792"/>
            <a:ext cx="2520000" cy="1662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98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C81D2-3A41-9CE4-0EA4-08E23C43C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DB2F21B-2A4F-6EC7-C208-4868406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/>
          <a:lstStyle/>
          <a:p>
            <a:r>
              <a:rPr lang="ko-KR" altLang="en-US" dirty="0"/>
              <a:t>실습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4B690497-8817-6974-DCC2-B726F53D2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Point processing</a:t>
                </a:r>
              </a:p>
              <a:p>
                <a:pPr lvl="1"/>
                <a:r>
                  <a:rPr lang="en-US" altLang="ko-KR" dirty="0"/>
                  <a:t>Arithmetic Operation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입력 픽셀 값</a:t>
                </a:r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:</a:t>
                </a:r>
                <a:r>
                  <a:rPr lang="ko-KR" altLang="en-US" dirty="0"/>
                  <a:t> 출력 픽셀 값</a:t>
                </a:r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: Arithmetic function (e.g.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+128)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>
                    <a:solidFill>
                      <a:srgbClr val="FF0000"/>
                    </a:solidFill>
                  </a:rPr>
                  <a:t>Note: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정수형 픽셀 값의 최댓값은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255,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최솟값은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0</a:t>
                </a:r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4B690497-8817-6974-DCC2-B726F53D2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2"/>
                <a:stretch>
                  <a:fillRect l="-937" t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23959D-798C-40CD-2B95-9E204AAC64C8}"/>
                  </a:ext>
                </a:extLst>
              </p:cNvPr>
              <p:cNvSpPr txBox="1"/>
              <p:nvPr/>
            </p:nvSpPr>
            <p:spPr>
              <a:xfrm>
                <a:off x="5499929" y="5939988"/>
                <a:ext cx="1496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−128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23959D-798C-40CD-2B95-9E204AAC6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29" y="5939988"/>
                <a:ext cx="149696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1DD65951-55FA-88D0-0651-CCD0EDCD2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406" y="3445615"/>
            <a:ext cx="3360000" cy="25200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54513B-700F-826C-9637-D3FC5DD7D568}"/>
              </a:ext>
            </a:extLst>
          </p:cNvPr>
          <p:cNvCxnSpPr>
            <a:cxnSpLocks/>
          </p:cNvCxnSpPr>
          <p:nvPr/>
        </p:nvCxnSpPr>
        <p:spPr>
          <a:xfrm>
            <a:off x="4061726" y="4705615"/>
            <a:ext cx="3864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4D870B-0E81-15B8-052A-2A89D3524880}"/>
              </a:ext>
            </a:extLst>
          </p:cNvPr>
          <p:cNvCxnSpPr>
            <a:cxnSpLocks/>
          </p:cNvCxnSpPr>
          <p:nvPr/>
        </p:nvCxnSpPr>
        <p:spPr>
          <a:xfrm>
            <a:off x="7806142" y="4705615"/>
            <a:ext cx="3864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13F9D9C-1CE6-EE5F-3484-D9D209917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008" y="3960728"/>
            <a:ext cx="2520000" cy="166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FA5B6A-A94C-CCC6-CD7D-9095E8407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783" y="3960728"/>
            <a:ext cx="2520000" cy="1662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92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C9EA7-E032-E302-2B53-04054AE4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74247D-8296-AB70-B691-0A92F5776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Point processing</a:t>
                </a:r>
              </a:p>
              <a:p>
                <a:pPr lvl="1"/>
                <a:r>
                  <a:rPr lang="en-US" altLang="ko-KR" dirty="0"/>
                  <a:t>Gamma correction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74247D-8296-AB70-B691-0A92F5776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7" t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FE548F0-56A7-1510-EAB7-1A8F9BA25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83" b="-4004"/>
          <a:stretch/>
        </p:blipFill>
        <p:spPr>
          <a:xfrm>
            <a:off x="3575720" y="1916832"/>
            <a:ext cx="446449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45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1">
              <a:lumMod val="6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108703</TotalTime>
  <Words>1034</Words>
  <Application>Microsoft Office PowerPoint</Application>
  <PresentationFormat>와이드스크린</PresentationFormat>
  <Paragraphs>193</Paragraphs>
  <Slides>24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Noto Sans CJK KR</vt:lpstr>
      <vt:lpstr>Arial</vt:lpstr>
      <vt:lpstr>Calibri</vt:lpstr>
      <vt:lpstr>Cambria Math</vt:lpstr>
      <vt:lpstr>Office Theme</vt:lpstr>
      <vt:lpstr>Image Processing 실습 3주차</vt:lpstr>
      <vt:lpstr>저번주차 실습</vt:lpstr>
      <vt:lpstr>실습 소개</vt:lpstr>
      <vt:lpstr>목차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Q &amp; 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topics at ADSC</dc:title>
  <dc:creator>hyunseop</dc:creator>
  <cp:lastModifiedBy>주헌 정</cp:lastModifiedBy>
  <cp:revision>6308</cp:revision>
  <cp:lastPrinted>2022-11-28T05:13:00Z</cp:lastPrinted>
  <dcterms:created xsi:type="dcterms:W3CDTF">2010-07-15T02:32:42Z</dcterms:created>
  <dcterms:modified xsi:type="dcterms:W3CDTF">2024-03-18T12:02:39Z</dcterms:modified>
</cp:coreProperties>
</file>